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9" r:id="rId4"/>
    <p:sldId id="258" r:id="rId5"/>
    <p:sldId id="369" r:id="rId6"/>
    <p:sldId id="382" r:id="rId7"/>
    <p:sldId id="343" r:id="rId8"/>
    <p:sldId id="385" r:id="rId9"/>
    <p:sldId id="383" r:id="rId10"/>
    <p:sldId id="344" r:id="rId11"/>
    <p:sldId id="354" r:id="rId12"/>
    <p:sldId id="365" r:id="rId13"/>
    <p:sldId id="271" r:id="rId14"/>
    <p:sldId id="345" r:id="rId15"/>
    <p:sldId id="355" r:id="rId16"/>
    <p:sldId id="356" r:id="rId17"/>
    <p:sldId id="346" r:id="rId18"/>
    <p:sldId id="357" r:id="rId19"/>
    <p:sldId id="358" r:id="rId20"/>
    <p:sldId id="359" r:id="rId21"/>
    <p:sldId id="348" r:id="rId22"/>
    <p:sldId id="349" r:id="rId23"/>
    <p:sldId id="350" r:id="rId24"/>
    <p:sldId id="351" r:id="rId25"/>
    <p:sldId id="352" r:id="rId26"/>
    <p:sldId id="353" r:id="rId27"/>
    <p:sldId id="292" r:id="rId28"/>
    <p:sldId id="400" r:id="rId29"/>
    <p:sldId id="399" r:id="rId30"/>
    <p:sldId id="264" r:id="rId31"/>
    <p:sldId id="268" r:id="rId32"/>
    <p:sldId id="296" r:id="rId33"/>
    <p:sldId id="269" r:id="rId34"/>
    <p:sldId id="295" r:id="rId35"/>
    <p:sldId id="411" r:id="rId36"/>
    <p:sldId id="412" r:id="rId37"/>
    <p:sldId id="261" r:id="rId38"/>
    <p:sldId id="389" r:id="rId39"/>
    <p:sldId id="260" r:id="rId40"/>
    <p:sldId id="320" r:id="rId41"/>
    <p:sldId id="408" r:id="rId42"/>
    <p:sldId id="293" r:id="rId43"/>
    <p:sldId id="262" r:id="rId44"/>
    <p:sldId id="360" r:id="rId45"/>
    <p:sldId id="294" r:id="rId46"/>
    <p:sldId id="391" r:id="rId47"/>
    <p:sldId id="297" r:id="rId48"/>
    <p:sldId id="398" r:id="rId49"/>
    <p:sldId id="394" r:id="rId50"/>
    <p:sldId id="395" r:id="rId51"/>
    <p:sldId id="397" r:id="rId52"/>
    <p:sldId id="393" r:id="rId53"/>
    <p:sldId id="396" r:id="rId54"/>
    <p:sldId id="362" r:id="rId55"/>
    <p:sldId id="267" r:id="rId56"/>
    <p:sldId id="273" r:id="rId57"/>
    <p:sldId id="276" r:id="rId58"/>
    <p:sldId id="275" r:id="rId59"/>
    <p:sldId id="274" r:id="rId60"/>
    <p:sldId id="278" r:id="rId61"/>
    <p:sldId id="279" r:id="rId62"/>
    <p:sldId id="319" r:id="rId63"/>
    <p:sldId id="366" r:id="rId64"/>
    <p:sldId id="282" r:id="rId65"/>
    <p:sldId id="384" r:id="rId66"/>
    <p:sldId id="368" r:id="rId67"/>
    <p:sldId id="327" r:id="rId68"/>
    <p:sldId id="328" r:id="rId69"/>
    <p:sldId id="329" r:id="rId70"/>
    <p:sldId id="321" r:id="rId71"/>
    <p:sldId id="322" r:id="rId72"/>
    <p:sldId id="324" r:id="rId73"/>
    <p:sldId id="363" r:id="rId74"/>
    <p:sldId id="326" r:id="rId75"/>
    <p:sldId id="331" r:id="rId76"/>
    <p:sldId id="330" r:id="rId77"/>
    <p:sldId id="367" r:id="rId78"/>
    <p:sldId id="332" r:id="rId79"/>
    <p:sldId id="333" r:id="rId80"/>
    <p:sldId id="364" r:id="rId81"/>
    <p:sldId id="283" r:id="rId82"/>
    <p:sldId id="284" r:id="rId83"/>
    <p:sldId id="374" r:id="rId84"/>
    <p:sldId id="334" r:id="rId85"/>
    <p:sldId id="286" r:id="rId86"/>
    <p:sldId id="378" r:id="rId87"/>
    <p:sldId id="298" r:id="rId88"/>
    <p:sldId id="285" r:id="rId89"/>
    <p:sldId id="317" r:id="rId90"/>
    <p:sldId id="290" r:id="rId91"/>
    <p:sldId id="291" r:id="rId92"/>
    <p:sldId id="289" r:id="rId93"/>
    <p:sldId id="287" r:id="rId94"/>
    <p:sldId id="288" r:id="rId95"/>
    <p:sldId id="361" r:id="rId96"/>
    <p:sldId id="318" r:id="rId97"/>
    <p:sldId id="410" r:id="rId98"/>
    <p:sldId id="302" r:id="rId99"/>
    <p:sldId id="303" r:id="rId100"/>
    <p:sldId id="304" r:id="rId101"/>
    <p:sldId id="413" r:id="rId102"/>
    <p:sldId id="305" r:id="rId103"/>
    <p:sldId id="310" r:id="rId104"/>
    <p:sldId id="265" r:id="rId105"/>
    <p:sldId id="370" r:id="rId106"/>
    <p:sldId id="390" r:id="rId107"/>
    <p:sldId id="312" r:id="rId108"/>
    <p:sldId id="313" r:id="rId109"/>
    <p:sldId id="314" r:id="rId110"/>
    <p:sldId id="315" r:id="rId111"/>
    <p:sldId id="316" r:id="rId112"/>
    <p:sldId id="299" r:id="rId113"/>
    <p:sldId id="300" r:id="rId114"/>
    <p:sldId id="301" r:id="rId115"/>
    <p:sldId id="306" r:id="rId116"/>
    <p:sldId id="407" r:id="rId117"/>
    <p:sldId id="307" r:id="rId118"/>
    <p:sldId id="308" r:id="rId119"/>
    <p:sldId id="379" r:id="rId120"/>
    <p:sldId id="309" r:id="rId121"/>
    <p:sldId id="338" r:id="rId122"/>
    <p:sldId id="263" r:id="rId123"/>
    <p:sldId id="340" r:id="rId124"/>
    <p:sldId id="339" r:id="rId125"/>
    <p:sldId id="341" r:id="rId126"/>
    <p:sldId id="409" r:id="rId127"/>
    <p:sldId id="404" r:id="rId128"/>
    <p:sldId id="403" r:id="rId129"/>
    <p:sldId id="402" r:id="rId130"/>
    <p:sldId id="401" r:id="rId131"/>
    <p:sldId id="405" r:id="rId132"/>
    <p:sldId id="380" r:id="rId133"/>
    <p:sldId id="342" r:id="rId134"/>
  </p:sldIdLst>
  <p:sldSz cx="18288000" cy="10287000"/>
  <p:notesSz cx="6858000" cy="9296400"/>
  <p:embeddedFontLst>
    <p:embeddedFont>
      <p:font typeface="Merriweather" panose="00000500000000000000" pitchFamily="2" charset="0"/>
      <p:regular r:id="rId135"/>
      <p:bold r:id="rId136"/>
      <p:italic r:id="rId137"/>
      <p:boldItalic r:id="rId138"/>
    </p:embeddedFont>
    <p:embeddedFont>
      <p:font typeface="Merriweather Bold" panose="00000800000000000000" charset="0"/>
      <p:regular r:id="rId139"/>
      <p:bold r:id="rId140"/>
    </p:embeddedFont>
    <p:embeddedFont>
      <p:font typeface="Montserrat 1" panose="020B0604020202020204" charset="0"/>
      <p:regular r:id="rId141"/>
    </p:embeddedFont>
    <p:embeddedFont>
      <p:font typeface="Montserrat 1 Bold" panose="020B0604020202020204" charset="0"/>
      <p:regular r:id="rId142"/>
    </p:embeddedFont>
    <p:embeddedFont>
      <p:font typeface="Montserrat 2" panose="020B0604020202020204" charset="0"/>
      <p:regular r:id="rId143"/>
    </p:embeddedFont>
    <p:embeddedFont>
      <p:font typeface="Montserrat 2 Bold" panose="020B0604020202020204" charset="0"/>
      <p:regular r:id="rId144"/>
    </p:embeddedFont>
    <p:embeddedFont>
      <p:font typeface="Montserrat 2 Italics" panose="020B0604020202020204" charset="0"/>
      <p:regular r:id="rId145"/>
    </p:embeddedFont>
    <p:embeddedFont>
      <p:font typeface="Montserrat Classic" panose="020B0604020202020204" charset="0"/>
      <p:regular r:id="rId146"/>
    </p:embeddedFont>
    <p:embeddedFont>
      <p:font typeface="Montserrat Light" panose="00000400000000000000" pitchFamily="2" charset="0"/>
      <p:regular r:id="rId147"/>
      <p:italic r:id="rId148"/>
    </p:embeddedFont>
    <p:embeddedFont>
      <p:font typeface="Montserrat Light Bold" panose="020B0604020202020204" charset="0"/>
      <p:regular r:id="rId149"/>
    </p:embeddedFont>
    <p:embeddedFont>
      <p:font typeface="Montserrat Light Italics" panose="020B0604020202020204" charset="0"/>
      <p:regular r:id="rId1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4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2615" autoAdjust="0"/>
  </p:normalViewPr>
  <p:slideViewPr>
    <p:cSldViewPr>
      <p:cViewPr varScale="1">
        <p:scale>
          <a:sx n="44" d="100"/>
          <a:sy n="44" d="100"/>
        </p:scale>
        <p:origin x="66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4.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15.fntdata"/><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font" Target="fonts/font5.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16.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6.fntdata"/><Relationship Id="rId145"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font" Target="fonts/font1.fntdata"/><Relationship Id="rId151"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7.fntdata"/><Relationship Id="rId14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9.fntdata"/><Relationship Id="rId148"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10.fntdata"/><Relationship Id="rId90" Type="http://schemas.openxmlformats.org/officeDocument/2006/relationships/slide" Target="slides/slide8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3154142631931703E-2"/>
          <c:y val="1.3428718135058982E-2"/>
          <c:w val="0.94447282532634325"/>
          <c:h val="0.89089602578745741"/>
        </c:manualLayout>
      </c:layout>
      <c:barChart>
        <c:barDir val="col"/>
        <c:grouping val="clustered"/>
        <c:varyColors val="0"/>
        <c:ser>
          <c:idx val="0"/>
          <c:order val="0"/>
          <c:tx>
            <c:strRef>
              <c:f>Sheet1!$B$1</c:f>
              <c:strCache>
                <c:ptCount val="1"/>
                <c:pt idx="0">
                  <c:v>Important</c:v>
                </c:pt>
              </c:strCache>
            </c:strRef>
          </c:tx>
          <c:spPr>
            <a:solidFill>
              <a:srgbClr val="02245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The Dept Appreciates</c:v>
                </c:pt>
                <c:pt idx="1">
                  <c:v>The Dept Declines</c:v>
                </c:pt>
                <c:pt idx="2">
                  <c:v>The Dept Acknowledges</c:v>
                </c:pt>
                <c:pt idx="3">
                  <c:v>The Dept Agrees</c:v>
                </c:pt>
                <c:pt idx="4">
                  <c:v>The Dept Continues</c:v>
                </c:pt>
                <c:pt idx="5">
                  <c:v>The Dept THANKS</c:v>
                </c:pt>
              </c:strCache>
            </c:strRef>
          </c:cat>
          <c:val>
            <c:numRef>
              <c:f>Sheet1!$B$2:$B$7</c:f>
              <c:numCache>
                <c:formatCode>General</c:formatCode>
                <c:ptCount val="6"/>
                <c:pt idx="0">
                  <c:v>166</c:v>
                </c:pt>
                <c:pt idx="1">
                  <c:v>286</c:v>
                </c:pt>
                <c:pt idx="2">
                  <c:v>273</c:v>
                </c:pt>
                <c:pt idx="3">
                  <c:v>178</c:v>
                </c:pt>
                <c:pt idx="4">
                  <c:v>42</c:v>
                </c:pt>
                <c:pt idx="5">
                  <c:v>2</c:v>
                </c:pt>
              </c:numCache>
            </c:numRef>
          </c:val>
          <c:extLst>
            <c:ext xmlns:c16="http://schemas.microsoft.com/office/drawing/2014/chart" uri="{C3380CC4-5D6E-409C-BE32-E72D297353CC}">
              <c16:uniqueId val="{00000000-806E-4889-8A3C-39543D81895A}"/>
            </c:ext>
          </c:extLst>
        </c:ser>
        <c:dLbls>
          <c:dLblPos val="outEnd"/>
          <c:showLegendKey val="0"/>
          <c:showVal val="1"/>
          <c:showCatName val="0"/>
          <c:showSerName val="0"/>
          <c:showPercent val="0"/>
          <c:showBubbleSize val="0"/>
        </c:dLbls>
        <c:gapWidth val="219"/>
        <c:overlap val="-27"/>
        <c:axId val="637821168"/>
        <c:axId val="637817232"/>
      </c:barChart>
      <c:catAx>
        <c:axId val="637821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637817232"/>
        <c:crosses val="autoZero"/>
        <c:auto val="1"/>
        <c:lblAlgn val="ctr"/>
        <c:lblOffset val="100"/>
        <c:noMultiLvlLbl val="0"/>
      </c:catAx>
      <c:valAx>
        <c:axId val="637817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7821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40019"/>
        </a:solidFill>
        <a:effectLst/>
      </p:bgPr>
    </p:bg>
    <p:spTree>
      <p:nvGrpSpPr>
        <p:cNvPr id="1" name=""/>
        <p:cNvGrpSpPr/>
        <p:nvPr/>
      </p:nvGrpSpPr>
      <p:grpSpPr>
        <a:xfrm>
          <a:off x="0" y="0"/>
          <a:ext cx="0" cy="0"/>
          <a:chOff x="0" y="0"/>
          <a:chExt cx="0" cy="0"/>
        </a:xfrm>
      </p:grpSpPr>
      <p:grpSp>
        <p:nvGrpSpPr>
          <p:cNvPr id="2" name="Group 2"/>
          <p:cNvGrpSpPr/>
          <p:nvPr/>
        </p:nvGrpSpPr>
        <p:grpSpPr>
          <a:xfrm>
            <a:off x="1524000" y="3880525"/>
            <a:ext cx="15925800" cy="3472697"/>
            <a:chOff x="1367225" y="-76200"/>
            <a:chExt cx="19050029" cy="4630264"/>
          </a:xfrm>
        </p:grpSpPr>
        <p:sp>
          <p:nvSpPr>
            <p:cNvPr id="3" name="TextBox 3"/>
            <p:cNvSpPr txBox="1"/>
            <p:nvPr/>
          </p:nvSpPr>
          <p:spPr>
            <a:xfrm>
              <a:off x="1848002" y="-76200"/>
              <a:ext cx="16630103" cy="807561"/>
            </a:xfrm>
            <a:prstGeom prst="rect">
              <a:avLst/>
            </a:prstGeom>
          </p:spPr>
          <p:txBody>
            <a:bodyPr lIns="0" tIns="0" rIns="0" bIns="0" rtlCol="0" anchor="t">
              <a:spAutoFit/>
            </a:bodyPr>
            <a:lstStyle/>
            <a:p>
              <a:pPr algn="ctr">
                <a:lnSpc>
                  <a:spcPts val="5040"/>
                </a:lnSpc>
              </a:pPr>
              <a:r>
                <a:rPr lang="en-US" sz="3600" spc="395" dirty="0">
                  <a:solidFill>
                    <a:srgbClr val="FFFFFF"/>
                  </a:solidFill>
                  <a:latin typeface="Merriweather"/>
                </a:rPr>
                <a:t>APPEL, YOST &amp; ZEE LLP</a:t>
              </a:r>
            </a:p>
          </p:txBody>
        </p:sp>
        <p:sp>
          <p:nvSpPr>
            <p:cNvPr id="4" name="TextBox 4"/>
            <p:cNvSpPr txBox="1"/>
            <p:nvPr/>
          </p:nvSpPr>
          <p:spPr>
            <a:xfrm>
              <a:off x="1367225" y="1404567"/>
              <a:ext cx="19050029" cy="3149497"/>
            </a:xfrm>
            <a:prstGeom prst="rect">
              <a:avLst/>
            </a:prstGeom>
          </p:spPr>
          <p:txBody>
            <a:bodyPr wrap="square" lIns="0" tIns="0" rIns="0" bIns="0" rtlCol="0" anchor="t">
              <a:spAutoFit/>
            </a:bodyPr>
            <a:lstStyle/>
            <a:p>
              <a:pPr algn="ctr">
                <a:lnSpc>
                  <a:spcPct val="150000"/>
                </a:lnSpc>
              </a:pPr>
              <a:r>
                <a:rPr lang="en-US" sz="5400" spc="454" dirty="0">
                  <a:solidFill>
                    <a:srgbClr val="FFFFFF"/>
                  </a:solidFill>
                  <a:latin typeface="Merriweather Bold"/>
                </a:rPr>
                <a:t>2024 </a:t>
              </a:r>
              <a:r>
                <a:rPr lang="en-US" sz="5400" spc="398" dirty="0">
                  <a:solidFill>
                    <a:srgbClr val="FFFFFF"/>
                  </a:solidFill>
                  <a:latin typeface="Merriweather Bold"/>
                </a:rPr>
                <a:t>TITLE </a:t>
              </a:r>
              <a:r>
                <a:rPr lang="en-US" sz="5400" spc="398">
                  <a:solidFill>
                    <a:srgbClr val="FFFFFF"/>
                  </a:solidFill>
                  <a:latin typeface="Merriweather Bold"/>
                </a:rPr>
                <a:t>IX </a:t>
              </a:r>
            </a:p>
            <a:p>
              <a:pPr algn="ctr">
                <a:lnSpc>
                  <a:spcPct val="150000"/>
                </a:lnSpc>
              </a:pPr>
              <a:r>
                <a:rPr lang="en-US" sz="5400" spc="398">
                  <a:solidFill>
                    <a:srgbClr val="FFFFFF"/>
                  </a:solidFill>
                  <a:latin typeface="Merriweather Bold"/>
                </a:rPr>
                <a:t>REGULATION TRAINING</a:t>
              </a:r>
              <a:endParaRPr lang="en-US" sz="5400" spc="398" dirty="0">
                <a:solidFill>
                  <a:srgbClr val="FFFFFF"/>
                </a:solidFill>
                <a:latin typeface="Merriweather Bold"/>
              </a:endParaRPr>
            </a:p>
          </p:txBody>
        </p:sp>
      </p:grpSp>
      <p:sp>
        <p:nvSpPr>
          <p:cNvPr id="7" name="AutoShape 7"/>
          <p:cNvSpPr/>
          <p:nvPr/>
        </p:nvSpPr>
        <p:spPr>
          <a:xfrm>
            <a:off x="-203301" y="8429585"/>
            <a:ext cx="18694603" cy="98392"/>
          </a:xfrm>
          <a:prstGeom prst="rect">
            <a:avLst/>
          </a:prstGeom>
          <a:solidFill>
            <a:srgbClr val="022455"/>
          </a:solidFill>
        </p:spPr>
      </p:sp>
      <p:sp>
        <p:nvSpPr>
          <p:cNvPr id="8" name="Freeform 8"/>
          <p:cNvSpPr/>
          <p:nvPr/>
        </p:nvSpPr>
        <p:spPr>
          <a:xfrm>
            <a:off x="7313740" y="264896"/>
            <a:ext cx="3660520" cy="3660520"/>
          </a:xfrm>
          <a:custGeom>
            <a:avLst/>
            <a:gdLst/>
            <a:ahLst/>
            <a:cxnLst/>
            <a:rect l="l" t="t" r="r" b="b"/>
            <a:pathLst>
              <a:path w="3660520" h="3660520">
                <a:moveTo>
                  <a:pt x="0" y="0"/>
                </a:moveTo>
                <a:lnTo>
                  <a:pt x="3660520" y="0"/>
                </a:lnTo>
                <a:lnTo>
                  <a:pt x="3660520" y="3660520"/>
                </a:lnTo>
                <a:lnTo>
                  <a:pt x="0" y="3660520"/>
                </a:lnTo>
                <a:lnTo>
                  <a:pt x="0" y="0"/>
                </a:lnTo>
                <a:close/>
              </a:path>
            </a:pathLst>
          </a:custGeom>
          <a:blipFill>
            <a:blip r:embed="rId2"/>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615684" y="1353963"/>
            <a:ext cx="10543443"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Broader Title IX Application</a:t>
            </a:r>
          </a:p>
        </p:txBody>
      </p:sp>
      <p:sp>
        <p:nvSpPr>
          <p:cNvPr id="5" name="TextBox 5"/>
          <p:cNvSpPr txBox="1"/>
          <p:nvPr/>
        </p:nvSpPr>
        <p:spPr>
          <a:xfrm>
            <a:off x="7086600" y="2486041"/>
            <a:ext cx="10585140" cy="5886868"/>
          </a:xfrm>
          <a:prstGeom prst="rect">
            <a:avLst/>
          </a:prstGeom>
        </p:spPr>
        <p:txBody>
          <a:bodyPr lIns="0" tIns="0" rIns="0" bIns="0" rtlCol="0" anchor="t">
            <a:spAutoFit/>
          </a:bodyPr>
          <a:lstStyle/>
          <a:p>
            <a:pPr>
              <a:lnSpc>
                <a:spcPts val="4678"/>
              </a:lnSpc>
            </a:pPr>
            <a:r>
              <a:rPr lang="en-US" sz="3200" spc="31" dirty="0">
                <a:solidFill>
                  <a:srgbClr val="022455"/>
                </a:solidFill>
                <a:latin typeface="Montserrat Light"/>
              </a:rPr>
              <a:t>The regulations broaden the definition of discrimination based on sex to include </a:t>
            </a:r>
            <a:r>
              <a:rPr lang="en-US" sz="3200" spc="31" dirty="0">
                <a:solidFill>
                  <a:srgbClr val="022455"/>
                </a:solidFill>
                <a:highlight>
                  <a:srgbClr val="FFFF00"/>
                </a:highlight>
                <a:latin typeface="Montserrat Light"/>
              </a:rPr>
              <a:t>not only discrimination based on sex stereotypes, sex</a:t>
            </a:r>
          </a:p>
          <a:p>
            <a:pPr>
              <a:lnSpc>
                <a:spcPts val="4678"/>
              </a:lnSpc>
            </a:pPr>
            <a:r>
              <a:rPr lang="en-US" sz="3200" spc="31" dirty="0">
                <a:solidFill>
                  <a:srgbClr val="022455"/>
                </a:solidFill>
                <a:highlight>
                  <a:srgbClr val="FFFF00"/>
                </a:highlight>
                <a:latin typeface="Montserrat Light"/>
              </a:rPr>
              <a:t>characteristics, and pregnancy or related conditions, but also (for the first time) sexual orientation and gender identity. </a:t>
            </a:r>
            <a:r>
              <a:rPr lang="en-US" sz="3200" spc="31" dirty="0">
                <a:solidFill>
                  <a:srgbClr val="022455"/>
                </a:solidFill>
                <a:latin typeface="Montserrat Light"/>
              </a:rPr>
              <a:t>This means that more conduct may be subject to the required Title IX Grievance Procedures.</a:t>
            </a:r>
          </a:p>
          <a:p>
            <a:pPr algn="l">
              <a:lnSpc>
                <a:spcPts val="4678"/>
              </a:lnSpc>
            </a:pPr>
            <a:endParaRPr lang="en-US" sz="3118" spc="31" dirty="0">
              <a:solidFill>
                <a:srgbClr val="022455"/>
              </a:solidFill>
              <a:latin typeface="Montserrat Light"/>
            </a:endParaRPr>
          </a:p>
          <a:p>
            <a:pPr algn="l">
              <a:lnSpc>
                <a:spcPts val="3952"/>
              </a:lnSpc>
            </a:pPr>
            <a:endParaRPr lang="en-US" sz="3118" spc="31" dirty="0">
              <a:solidFill>
                <a:srgbClr val="022455"/>
              </a:solidFill>
              <a:latin typeface="Montserrat Light"/>
            </a:endParaRPr>
          </a:p>
        </p:txBody>
      </p:sp>
      <p:grpSp>
        <p:nvGrpSpPr>
          <p:cNvPr id="6" name="Group 6"/>
          <p:cNvGrpSpPr/>
          <p:nvPr/>
        </p:nvGrpSpPr>
        <p:grpSpPr>
          <a:xfrm>
            <a:off x="0" y="9196665"/>
            <a:ext cx="18387538" cy="755055"/>
            <a:chOff x="0" y="0"/>
            <a:chExt cx="24926137" cy="1006740"/>
          </a:xfrm>
        </p:grpSpPr>
        <p:sp>
          <p:nvSpPr>
            <p:cNvPr id="7" name="AutoShape 7"/>
            <p:cNvSpPr/>
            <p:nvPr/>
          </p:nvSpPr>
          <p:spPr>
            <a:xfrm>
              <a:off x="0" y="0"/>
              <a:ext cx="24926137" cy="131189"/>
            </a:xfrm>
            <a:prstGeom prst="rect">
              <a:avLst/>
            </a:prstGeom>
            <a:solidFill>
              <a:srgbClr val="022455"/>
            </a:solidFill>
          </p:spPr>
        </p:sp>
        <p:sp>
          <p:nvSpPr>
            <p:cNvPr id="8" name="TextBox 8"/>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37956138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6">
            <a:extLst>
              <a:ext uri="{FF2B5EF4-FFF2-40B4-BE49-F238E27FC236}">
                <a16:creationId xmlns:a16="http://schemas.microsoft.com/office/drawing/2014/main" id="{7FDB1DB9-0197-4FA9-A781-50E16BA49C02}"/>
              </a:ext>
            </a:extLst>
          </p:cNvPr>
          <p:cNvGrpSpPr/>
          <p:nvPr/>
        </p:nvGrpSpPr>
        <p:grpSpPr>
          <a:xfrm>
            <a:off x="0" y="9196665"/>
            <a:ext cx="18387538" cy="755055"/>
            <a:chOff x="0" y="0"/>
            <a:chExt cx="24926137" cy="1006740"/>
          </a:xfrm>
        </p:grpSpPr>
        <p:sp>
          <p:nvSpPr>
            <p:cNvPr id="11" name="AutoShape 7">
              <a:extLst>
                <a:ext uri="{FF2B5EF4-FFF2-40B4-BE49-F238E27FC236}">
                  <a16:creationId xmlns:a16="http://schemas.microsoft.com/office/drawing/2014/main" id="{ED08E5D8-B22D-478B-8569-AD41349405C8}"/>
                </a:ext>
              </a:extLst>
            </p:cNvPr>
            <p:cNvSpPr/>
            <p:nvPr/>
          </p:nvSpPr>
          <p:spPr>
            <a:xfrm>
              <a:off x="0" y="0"/>
              <a:ext cx="24926137" cy="131189"/>
            </a:xfrm>
            <a:prstGeom prst="rect">
              <a:avLst/>
            </a:prstGeom>
            <a:solidFill>
              <a:srgbClr val="022455"/>
            </a:solidFill>
          </p:spPr>
        </p:sp>
        <p:sp>
          <p:nvSpPr>
            <p:cNvPr id="12" name="TextBox 8">
              <a:extLst>
                <a:ext uri="{FF2B5EF4-FFF2-40B4-BE49-F238E27FC236}">
                  <a16:creationId xmlns:a16="http://schemas.microsoft.com/office/drawing/2014/main" id="{D5C2BF89-C411-4DD4-A144-0EFFD8CC4A62}"/>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
        <p:nvSpPr>
          <p:cNvPr id="2" name="TextBox 2"/>
          <p:cNvSpPr txBox="1"/>
          <p:nvPr/>
        </p:nvSpPr>
        <p:spPr>
          <a:xfrm>
            <a:off x="806628" y="1776731"/>
            <a:ext cx="11196177" cy="6606104"/>
          </a:xfrm>
          <a:prstGeom prst="rect">
            <a:avLst/>
          </a:prstGeom>
        </p:spPr>
        <p:txBody>
          <a:bodyPr lIns="0" tIns="0" rIns="0" bIns="0" rtlCol="0" anchor="t">
            <a:spAutoFit/>
          </a:bodyPr>
          <a:lstStyle/>
          <a:p>
            <a:pPr algn="l">
              <a:lnSpc>
                <a:spcPts val="4049"/>
              </a:lnSpc>
            </a:pPr>
            <a:r>
              <a:rPr lang="en-US" sz="2647" dirty="0">
                <a:solidFill>
                  <a:srgbClr val="022455"/>
                </a:solidFill>
                <a:latin typeface="Montserrat Light"/>
              </a:rPr>
              <a:t>After receiving notice, the Title IX Coordinator must:</a:t>
            </a:r>
          </a:p>
          <a:p>
            <a:pPr marL="571488" lvl="1" indent="-285744" algn="l">
              <a:lnSpc>
                <a:spcPts val="4049"/>
              </a:lnSpc>
              <a:buFont typeface="Arial"/>
              <a:buChar char="•"/>
            </a:pPr>
            <a:r>
              <a:rPr lang="en-US" sz="2647" dirty="0">
                <a:solidFill>
                  <a:srgbClr val="022455"/>
                </a:solidFill>
                <a:latin typeface="Montserrat Light"/>
              </a:rPr>
              <a:t>Notify the student of the school’s obligations regarding pregnancy and related conditions.</a:t>
            </a:r>
          </a:p>
          <a:p>
            <a:pPr marL="571488" lvl="1" indent="-285744" algn="l">
              <a:lnSpc>
                <a:spcPts val="4049"/>
              </a:lnSpc>
              <a:buFont typeface="Arial"/>
              <a:buChar char="•"/>
            </a:pPr>
            <a:r>
              <a:rPr lang="en-US" sz="2647" dirty="0">
                <a:solidFill>
                  <a:srgbClr val="022455"/>
                </a:solidFill>
                <a:latin typeface="Montserrat Light"/>
              </a:rPr>
              <a:t>Provide the student with voluntary reasonable modifications to policies/practices/procedures.</a:t>
            </a:r>
          </a:p>
          <a:p>
            <a:pPr marL="571488" lvl="1" indent="-285744" algn="l">
              <a:lnSpc>
                <a:spcPts val="4049"/>
              </a:lnSpc>
              <a:buFont typeface="Arial"/>
              <a:buChar char="•"/>
            </a:pPr>
            <a:r>
              <a:rPr lang="en-US" sz="2647" dirty="0">
                <a:solidFill>
                  <a:srgbClr val="022455"/>
                </a:solidFill>
                <a:latin typeface="Montserrat Light"/>
              </a:rPr>
              <a:t>Allow voluntary access to separate and comparable portions of program or activity.</a:t>
            </a:r>
          </a:p>
          <a:p>
            <a:pPr marL="571488" lvl="1" indent="-285744" algn="l">
              <a:lnSpc>
                <a:spcPts val="4049"/>
              </a:lnSpc>
              <a:buFont typeface="Arial"/>
              <a:buChar char="•"/>
            </a:pPr>
            <a:r>
              <a:rPr lang="en-US" sz="2647" dirty="0">
                <a:solidFill>
                  <a:srgbClr val="022455"/>
                </a:solidFill>
                <a:latin typeface="Montserrat Light"/>
              </a:rPr>
              <a:t>Allow voluntary leave of absence (and reinstate to same academic/extracurricular status as pre-leave)</a:t>
            </a:r>
          </a:p>
          <a:p>
            <a:pPr marL="571488" lvl="1" indent="-285744" algn="l">
              <a:lnSpc>
                <a:spcPts val="4049"/>
              </a:lnSpc>
              <a:buFont typeface="Arial"/>
              <a:buChar char="•"/>
            </a:pPr>
            <a:r>
              <a:rPr lang="en-US" sz="2647" dirty="0">
                <a:solidFill>
                  <a:srgbClr val="022455"/>
                </a:solidFill>
                <a:latin typeface="Montserrat Light"/>
              </a:rPr>
              <a:t>Ensure availability of lactation space.</a:t>
            </a:r>
          </a:p>
          <a:p>
            <a:pPr marL="571488" lvl="1" indent="-285744" algn="l">
              <a:lnSpc>
                <a:spcPts val="4049"/>
              </a:lnSpc>
              <a:buFont typeface="Arial"/>
              <a:buChar char="•"/>
            </a:pPr>
            <a:r>
              <a:rPr lang="en-US" sz="2647" dirty="0">
                <a:solidFill>
                  <a:srgbClr val="022455"/>
                </a:solidFill>
                <a:latin typeface="Montserrat Light"/>
              </a:rPr>
              <a:t>Comparable treatment to other temporary medical conditions.</a:t>
            </a:r>
          </a:p>
          <a:p>
            <a:pPr marL="571488" lvl="1" indent="-285744" algn="l">
              <a:lnSpc>
                <a:spcPts val="4049"/>
              </a:lnSpc>
              <a:buFont typeface="Arial"/>
              <a:buChar char="•"/>
            </a:pPr>
            <a:r>
              <a:rPr lang="en-US" sz="2647" dirty="0">
                <a:solidFill>
                  <a:srgbClr val="022455"/>
                </a:solidFill>
                <a:latin typeface="Montserrat Light"/>
              </a:rPr>
              <a:t>Very limited situations where a certification to participate is permissible.</a:t>
            </a:r>
          </a:p>
        </p:txBody>
      </p:sp>
      <p:grpSp>
        <p:nvGrpSpPr>
          <p:cNvPr id="4" name="Group 4"/>
          <p:cNvGrpSpPr>
            <a:grpSpLocks noChangeAspect="1"/>
          </p:cNvGrpSpPr>
          <p:nvPr/>
        </p:nvGrpSpPr>
        <p:grpSpPr>
          <a:xfrm>
            <a:off x="13059055" y="0"/>
            <a:ext cx="5228945" cy="10287000"/>
            <a:chOff x="0" y="0"/>
            <a:chExt cx="6350000" cy="6350000"/>
          </a:xfrm>
        </p:grpSpPr>
        <p:sp>
          <p:nvSpPr>
            <p:cNvPr id="5" name="Freeform 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6" name="Group 6"/>
          <p:cNvGrpSpPr/>
          <p:nvPr/>
        </p:nvGrpSpPr>
        <p:grpSpPr>
          <a:xfrm>
            <a:off x="13059055" y="0"/>
            <a:ext cx="5228945" cy="10287000"/>
            <a:chOff x="0" y="0"/>
            <a:chExt cx="1768803" cy="3479800"/>
          </a:xfrm>
        </p:grpSpPr>
        <p:sp>
          <p:nvSpPr>
            <p:cNvPr id="7" name="Freeform 7"/>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8" name="TextBox 8"/>
          <p:cNvSpPr txBox="1"/>
          <p:nvPr/>
        </p:nvSpPr>
        <p:spPr>
          <a:xfrm>
            <a:off x="509583" y="615125"/>
            <a:ext cx="12549472" cy="795474"/>
          </a:xfrm>
          <a:prstGeom prst="rect">
            <a:avLst/>
          </a:prstGeom>
        </p:spPr>
        <p:txBody>
          <a:bodyPr lIns="0" tIns="0" rIns="0" bIns="0" rtlCol="0" anchor="t">
            <a:spAutoFit/>
          </a:bodyPr>
          <a:lstStyle/>
          <a:p>
            <a:pPr algn="ctr">
              <a:lnSpc>
                <a:spcPts val="6552"/>
              </a:lnSpc>
            </a:pPr>
            <a:r>
              <a:rPr lang="en-US" sz="4800" spc="46" dirty="0">
                <a:solidFill>
                  <a:srgbClr val="022455"/>
                </a:solidFill>
                <a:latin typeface="Merriweather Bold"/>
              </a:rPr>
              <a:t>Title IX Coordinator Responsibilities</a:t>
            </a:r>
          </a:p>
        </p:txBody>
      </p:sp>
      <p:sp>
        <p:nvSpPr>
          <p:cNvPr id="9" name="TextBox 9"/>
          <p:cNvSpPr txBox="1"/>
          <p:nvPr/>
        </p:nvSpPr>
        <p:spPr>
          <a:xfrm>
            <a:off x="11719090" y="9572190"/>
            <a:ext cx="1112310" cy="280670"/>
          </a:xfrm>
          <a:prstGeom prst="rect">
            <a:avLst/>
          </a:prstGeom>
        </p:spPr>
        <p:txBody>
          <a:bodyPr lIns="0" tIns="0" rIns="0" bIns="0" rtlCol="0" anchor="t">
            <a:spAutoFit/>
          </a:bodyPr>
          <a:lstStyle/>
          <a:p>
            <a:pPr algn="ctr">
              <a:lnSpc>
                <a:spcPts val="2380"/>
              </a:lnSpc>
            </a:pPr>
            <a:r>
              <a:rPr lang="en-US" sz="1700" dirty="0">
                <a:solidFill>
                  <a:srgbClr val="940019"/>
                </a:solidFill>
                <a:latin typeface="Montserrat Light" panose="020B0604020202020204" charset="0"/>
              </a:rPr>
              <a:t>§ </a:t>
            </a:r>
            <a:r>
              <a:rPr lang="en-US" sz="1700" dirty="0">
                <a:solidFill>
                  <a:srgbClr val="940019"/>
                </a:solidFill>
                <a:latin typeface="Montserrat Light" panose="020B0604020202020204" charset="0"/>
                <a:ea typeface="Montserrat 2 Bold"/>
              </a:rPr>
              <a:t>106.40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6">
            <a:extLst>
              <a:ext uri="{FF2B5EF4-FFF2-40B4-BE49-F238E27FC236}">
                <a16:creationId xmlns:a16="http://schemas.microsoft.com/office/drawing/2014/main" id="{7FDB1DB9-0197-4FA9-A781-50E16BA49C02}"/>
              </a:ext>
            </a:extLst>
          </p:cNvPr>
          <p:cNvGrpSpPr/>
          <p:nvPr/>
        </p:nvGrpSpPr>
        <p:grpSpPr>
          <a:xfrm>
            <a:off x="0" y="9196665"/>
            <a:ext cx="18387538" cy="755055"/>
            <a:chOff x="0" y="0"/>
            <a:chExt cx="24926137" cy="1006740"/>
          </a:xfrm>
        </p:grpSpPr>
        <p:sp>
          <p:nvSpPr>
            <p:cNvPr id="11" name="AutoShape 7">
              <a:extLst>
                <a:ext uri="{FF2B5EF4-FFF2-40B4-BE49-F238E27FC236}">
                  <a16:creationId xmlns:a16="http://schemas.microsoft.com/office/drawing/2014/main" id="{ED08E5D8-B22D-478B-8569-AD41349405C8}"/>
                </a:ext>
              </a:extLst>
            </p:cNvPr>
            <p:cNvSpPr/>
            <p:nvPr/>
          </p:nvSpPr>
          <p:spPr>
            <a:xfrm>
              <a:off x="0" y="0"/>
              <a:ext cx="24926137" cy="131189"/>
            </a:xfrm>
            <a:prstGeom prst="rect">
              <a:avLst/>
            </a:prstGeom>
            <a:solidFill>
              <a:srgbClr val="022455"/>
            </a:solidFill>
          </p:spPr>
        </p:sp>
        <p:sp>
          <p:nvSpPr>
            <p:cNvPr id="12" name="TextBox 8">
              <a:extLst>
                <a:ext uri="{FF2B5EF4-FFF2-40B4-BE49-F238E27FC236}">
                  <a16:creationId xmlns:a16="http://schemas.microsoft.com/office/drawing/2014/main" id="{D5C2BF89-C411-4DD4-A144-0EFFD8CC4A62}"/>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4" name="Group 4"/>
          <p:cNvGrpSpPr>
            <a:grpSpLocks noChangeAspect="1"/>
          </p:cNvGrpSpPr>
          <p:nvPr/>
        </p:nvGrpSpPr>
        <p:grpSpPr>
          <a:xfrm>
            <a:off x="13059055" y="0"/>
            <a:ext cx="5228945" cy="10287000"/>
            <a:chOff x="0" y="0"/>
            <a:chExt cx="6350000" cy="6350000"/>
          </a:xfrm>
        </p:grpSpPr>
        <p:sp>
          <p:nvSpPr>
            <p:cNvPr id="5" name="Freeform 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6" name="Group 6"/>
          <p:cNvGrpSpPr/>
          <p:nvPr/>
        </p:nvGrpSpPr>
        <p:grpSpPr>
          <a:xfrm>
            <a:off x="13059055" y="0"/>
            <a:ext cx="5228945" cy="10287000"/>
            <a:chOff x="0" y="0"/>
            <a:chExt cx="1768803" cy="3479800"/>
          </a:xfrm>
        </p:grpSpPr>
        <p:sp>
          <p:nvSpPr>
            <p:cNvPr id="7" name="Freeform 7"/>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8" name="TextBox 8"/>
          <p:cNvSpPr txBox="1"/>
          <p:nvPr/>
        </p:nvSpPr>
        <p:spPr>
          <a:xfrm>
            <a:off x="533591" y="505489"/>
            <a:ext cx="12549472" cy="795474"/>
          </a:xfrm>
          <a:prstGeom prst="rect">
            <a:avLst/>
          </a:prstGeom>
        </p:spPr>
        <p:txBody>
          <a:bodyPr lIns="0" tIns="0" rIns="0" bIns="0" rtlCol="0" anchor="t">
            <a:spAutoFit/>
          </a:bodyPr>
          <a:lstStyle/>
          <a:p>
            <a:pPr algn="ctr">
              <a:lnSpc>
                <a:spcPts val="6552"/>
              </a:lnSpc>
            </a:pPr>
            <a:r>
              <a:rPr lang="en-US" sz="4800" spc="46" dirty="0">
                <a:solidFill>
                  <a:srgbClr val="022455"/>
                </a:solidFill>
                <a:latin typeface="Merriweather Bold"/>
              </a:rPr>
              <a:t>Reasonable Modifications</a:t>
            </a:r>
          </a:p>
        </p:txBody>
      </p:sp>
      <p:pic>
        <p:nvPicPr>
          <p:cNvPr id="13" name="Picture 12">
            <a:extLst>
              <a:ext uri="{FF2B5EF4-FFF2-40B4-BE49-F238E27FC236}">
                <a16:creationId xmlns:a16="http://schemas.microsoft.com/office/drawing/2014/main" id="{6F40932C-B117-4E76-9659-D5A948F8AF00}"/>
              </a:ext>
            </a:extLst>
          </p:cNvPr>
          <p:cNvPicPr>
            <a:picLocks noChangeAspect="1"/>
          </p:cNvPicPr>
          <p:nvPr/>
        </p:nvPicPr>
        <p:blipFill rotWithShape="1">
          <a:blip r:embed="rId3">
            <a:extLst>
              <a:ext uri="{28A0092B-C50C-407E-A947-70E740481C1C}">
                <a14:useLocalDpi xmlns:a14="http://schemas.microsoft.com/office/drawing/2010/main" val="0"/>
              </a:ext>
            </a:extLst>
          </a:blip>
          <a:srcRect l="3739" t="11056" r="3639" b="3688"/>
          <a:stretch/>
        </p:blipFill>
        <p:spPr>
          <a:xfrm>
            <a:off x="2362200" y="1395337"/>
            <a:ext cx="9067800" cy="8556383"/>
          </a:xfrm>
          <a:prstGeom prst="rect">
            <a:avLst/>
          </a:prstGeom>
        </p:spPr>
      </p:pic>
    </p:spTree>
    <p:extLst>
      <p:ext uri="{BB962C8B-B14F-4D97-AF65-F5344CB8AC3E}">
        <p14:creationId xmlns:p14="http://schemas.microsoft.com/office/powerpoint/2010/main" val="12043875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3AEAAAE0-48D0-4533-BD5C-A44A4CCA6D77}"/>
              </a:ext>
            </a:extLst>
          </p:cNvPr>
          <p:cNvGrpSpPr/>
          <p:nvPr/>
        </p:nvGrpSpPr>
        <p:grpSpPr>
          <a:xfrm>
            <a:off x="0" y="9196665"/>
            <a:ext cx="18387538" cy="755055"/>
            <a:chOff x="0" y="0"/>
            <a:chExt cx="24926137" cy="1006740"/>
          </a:xfrm>
        </p:grpSpPr>
        <p:sp>
          <p:nvSpPr>
            <p:cNvPr id="9" name="AutoShape 7">
              <a:extLst>
                <a:ext uri="{FF2B5EF4-FFF2-40B4-BE49-F238E27FC236}">
                  <a16:creationId xmlns:a16="http://schemas.microsoft.com/office/drawing/2014/main" id="{92FAE7B9-B105-4DE2-B192-8CF9BEF1BF6A}"/>
                </a:ext>
              </a:extLst>
            </p:cNvPr>
            <p:cNvSpPr/>
            <p:nvPr/>
          </p:nvSpPr>
          <p:spPr>
            <a:xfrm>
              <a:off x="0" y="0"/>
              <a:ext cx="24926137" cy="131189"/>
            </a:xfrm>
            <a:prstGeom prst="rect">
              <a:avLst/>
            </a:prstGeom>
            <a:solidFill>
              <a:srgbClr val="022455"/>
            </a:solidFill>
          </p:spPr>
        </p:sp>
        <p:sp>
          <p:nvSpPr>
            <p:cNvPr id="10" name="TextBox 8">
              <a:extLst>
                <a:ext uri="{FF2B5EF4-FFF2-40B4-BE49-F238E27FC236}">
                  <a16:creationId xmlns:a16="http://schemas.microsoft.com/office/drawing/2014/main" id="{5829ED00-DC16-44A2-B569-2B848E18B15D}"/>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3" name="Group 3"/>
          <p:cNvGrpSpPr>
            <a:grpSpLocks noChangeAspect="1"/>
          </p:cNvGrpSpPr>
          <p:nvPr/>
        </p:nvGrpSpPr>
        <p:grpSpPr>
          <a:xfrm>
            <a:off x="13059055" y="0"/>
            <a:ext cx="5228945" cy="10287000"/>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5" name="Group 5"/>
          <p:cNvGrpSpPr/>
          <p:nvPr/>
        </p:nvGrpSpPr>
        <p:grpSpPr>
          <a:xfrm>
            <a:off x="13059055" y="0"/>
            <a:ext cx="5228945" cy="10287000"/>
            <a:chOff x="0" y="0"/>
            <a:chExt cx="1768803" cy="3479800"/>
          </a:xfrm>
        </p:grpSpPr>
        <p:sp>
          <p:nvSpPr>
            <p:cNvPr id="6" name="Freeform 6"/>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graphicFrame>
        <p:nvGraphicFramePr>
          <p:cNvPr id="7" name="Table 7"/>
          <p:cNvGraphicFramePr>
            <a:graphicFrameLocks noGrp="1"/>
          </p:cNvGraphicFramePr>
          <p:nvPr/>
        </p:nvGraphicFramePr>
        <p:xfrm>
          <a:off x="1310110" y="722717"/>
          <a:ext cx="10553301" cy="8297798"/>
        </p:xfrm>
        <a:graphic>
          <a:graphicData uri="http://schemas.openxmlformats.org/drawingml/2006/table">
            <a:tbl>
              <a:tblPr/>
              <a:tblGrid>
                <a:gridCol w="5624347">
                  <a:extLst>
                    <a:ext uri="{9D8B030D-6E8A-4147-A177-3AD203B41FA5}">
                      <a16:colId xmlns:a16="http://schemas.microsoft.com/office/drawing/2014/main" val="20000"/>
                    </a:ext>
                  </a:extLst>
                </a:gridCol>
                <a:gridCol w="4928954">
                  <a:extLst>
                    <a:ext uri="{9D8B030D-6E8A-4147-A177-3AD203B41FA5}">
                      <a16:colId xmlns:a16="http://schemas.microsoft.com/office/drawing/2014/main" val="20001"/>
                    </a:ext>
                  </a:extLst>
                </a:gridCol>
              </a:tblGrid>
              <a:tr h="1542129">
                <a:tc>
                  <a:txBody>
                    <a:bodyPr/>
                    <a:lstStyle/>
                    <a:p>
                      <a:pPr algn="ctr">
                        <a:lnSpc>
                          <a:spcPts val="4199"/>
                        </a:lnSpc>
                        <a:defRPr/>
                      </a:pPr>
                      <a:r>
                        <a:rPr lang="en-US" sz="2999" dirty="0">
                          <a:solidFill>
                            <a:srgbClr val="022455"/>
                          </a:solidFill>
                          <a:latin typeface="Montserrat 2 Bold"/>
                        </a:rPr>
                        <a:t>106.21 – Admissions</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ctr">
                        <a:lnSpc>
                          <a:spcPts val="4199"/>
                        </a:lnSpc>
                        <a:defRPr/>
                      </a:pPr>
                      <a:r>
                        <a:rPr lang="en-US" sz="2999" dirty="0">
                          <a:solidFill>
                            <a:srgbClr val="022455"/>
                          </a:solidFill>
                          <a:latin typeface="Montserrat 2 Bold"/>
                        </a:rPr>
                        <a:t>106.57 – Employment</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0"/>
                  </a:ext>
                </a:extLst>
              </a:tr>
              <a:tr h="6755669">
                <a:tc>
                  <a:txBody>
                    <a:bodyPr/>
                    <a:lstStyle/>
                    <a:p>
                      <a:pPr algn="l">
                        <a:lnSpc>
                          <a:spcPts val="3079"/>
                        </a:lnSpc>
                        <a:defRPr/>
                      </a:pPr>
                      <a:r>
                        <a:rPr lang="en-US" sz="2199" dirty="0">
                          <a:solidFill>
                            <a:srgbClr val="022455"/>
                          </a:solidFill>
                          <a:latin typeface="Montserrat 2"/>
                        </a:rPr>
                        <a:t>Treat pregnancy or related conditions the same as it treats a temporary disability or physical condition under the same policies.</a:t>
                      </a:r>
                      <a:endParaRPr lang="en-US" sz="1100" dirty="0"/>
                    </a:p>
                    <a:p>
                      <a:pPr algn="l">
                        <a:lnSpc>
                          <a:spcPts val="1679"/>
                        </a:lnSpc>
                      </a:pPr>
                      <a:endParaRPr lang="en-US" sz="1100" dirty="0"/>
                    </a:p>
                    <a:p>
                      <a:pPr algn="l">
                        <a:lnSpc>
                          <a:spcPts val="3079"/>
                        </a:lnSpc>
                      </a:pPr>
                      <a:r>
                        <a:rPr lang="en-US" sz="2199" dirty="0">
                          <a:solidFill>
                            <a:srgbClr val="022455"/>
                          </a:solidFill>
                          <a:latin typeface="Montserrat 2"/>
                        </a:rPr>
                        <a:t>Must not adopt any policy, practice or procedure concerning the current, past, future, or potential parental, family or marital status that treats persons differently on the basis of sex.</a:t>
                      </a:r>
                    </a:p>
                    <a:p>
                      <a:pPr algn="l">
                        <a:lnSpc>
                          <a:spcPts val="1679"/>
                        </a:lnSpc>
                      </a:pPr>
                      <a:endParaRPr lang="en-US" sz="2199" dirty="0">
                        <a:solidFill>
                          <a:srgbClr val="022455"/>
                        </a:solidFill>
                        <a:latin typeface="Montserrat 2"/>
                      </a:endParaRPr>
                    </a:p>
                    <a:p>
                      <a:pPr algn="l">
                        <a:lnSpc>
                          <a:spcPts val="3079"/>
                        </a:lnSpc>
                      </a:pPr>
                      <a:r>
                        <a:rPr lang="en-US" sz="2199" dirty="0">
                          <a:solidFill>
                            <a:srgbClr val="022455"/>
                          </a:solidFill>
                          <a:latin typeface="Montserrat 2"/>
                        </a:rPr>
                        <a:t>Must not make pre-admission inquiry into marital status (including Miss/Mrs. designation).</a:t>
                      </a:r>
                    </a:p>
                    <a:p>
                      <a:pPr algn="l">
                        <a:lnSpc>
                          <a:spcPts val="3079"/>
                        </a:lnSpc>
                      </a:pPr>
                      <a:endParaRPr lang="en-US" sz="2199" dirty="0">
                        <a:solidFill>
                          <a:srgbClr val="022455"/>
                        </a:solidFill>
                        <a:latin typeface="Montserrat 2"/>
                      </a:endParaRPr>
                    </a:p>
                    <a:p>
                      <a:pPr algn="r">
                        <a:lnSpc>
                          <a:spcPts val="1539"/>
                        </a:lnSpc>
                      </a:pPr>
                      <a:endParaRPr lang="en-US" sz="2199" dirty="0">
                        <a:solidFill>
                          <a:srgbClr val="022455"/>
                        </a:solidFill>
                        <a:latin typeface="Montserrat 2"/>
                      </a:endParaRPr>
                    </a:p>
                    <a:p>
                      <a:pPr algn="r">
                        <a:lnSpc>
                          <a:spcPts val="1539"/>
                        </a:lnSpc>
                      </a:pPr>
                      <a:endParaRPr lang="en-US" sz="2199" dirty="0">
                        <a:solidFill>
                          <a:srgbClr val="022455"/>
                        </a:solidFill>
                        <a:latin typeface="Montserrat 2"/>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l">
                        <a:lnSpc>
                          <a:spcPts val="2939"/>
                        </a:lnSpc>
                        <a:defRPr/>
                      </a:pPr>
                      <a:r>
                        <a:rPr lang="en-US" sz="2099" dirty="0">
                          <a:solidFill>
                            <a:srgbClr val="022455"/>
                          </a:solidFill>
                          <a:latin typeface="Montserrat 2"/>
                        </a:rPr>
                        <a:t>Cannot discriminate against employees/applicants for employment on the basis of current, potential, or past pregnancy or related conditions.</a:t>
                      </a:r>
                      <a:endParaRPr lang="en-US" sz="1100" dirty="0"/>
                    </a:p>
                    <a:p>
                      <a:pPr algn="l">
                        <a:lnSpc>
                          <a:spcPts val="1540"/>
                        </a:lnSpc>
                      </a:pPr>
                      <a:endParaRPr lang="en-US" sz="1100" dirty="0"/>
                    </a:p>
                    <a:p>
                      <a:pPr algn="l">
                        <a:lnSpc>
                          <a:spcPts val="2939"/>
                        </a:lnSpc>
                      </a:pPr>
                      <a:r>
                        <a:rPr lang="en-US" sz="2099" dirty="0">
                          <a:solidFill>
                            <a:srgbClr val="022455"/>
                          </a:solidFill>
                          <a:latin typeface="Montserrat 2"/>
                        </a:rPr>
                        <a:t>Comparable treatment to other temporary medical conditions.</a:t>
                      </a:r>
                    </a:p>
                    <a:p>
                      <a:pPr algn="l">
                        <a:lnSpc>
                          <a:spcPts val="1540"/>
                        </a:lnSpc>
                      </a:pPr>
                      <a:endParaRPr lang="en-US" sz="2099" dirty="0">
                        <a:solidFill>
                          <a:srgbClr val="022455"/>
                        </a:solidFill>
                        <a:latin typeface="Montserrat 2"/>
                      </a:endParaRPr>
                    </a:p>
                    <a:p>
                      <a:pPr algn="l">
                        <a:lnSpc>
                          <a:spcPts val="2939"/>
                        </a:lnSpc>
                      </a:pPr>
                      <a:r>
                        <a:rPr lang="en-US" sz="2099" dirty="0">
                          <a:solidFill>
                            <a:srgbClr val="022455"/>
                          </a:solidFill>
                          <a:latin typeface="Montserrat 2"/>
                        </a:rPr>
                        <a:t>Voluntary leave of absence.</a:t>
                      </a:r>
                    </a:p>
                    <a:p>
                      <a:pPr algn="l">
                        <a:lnSpc>
                          <a:spcPts val="1540"/>
                        </a:lnSpc>
                      </a:pPr>
                      <a:endParaRPr lang="en-US" sz="2099" dirty="0">
                        <a:solidFill>
                          <a:srgbClr val="022455"/>
                        </a:solidFill>
                        <a:latin typeface="Montserrat 2"/>
                      </a:endParaRPr>
                    </a:p>
                    <a:p>
                      <a:pPr algn="l">
                        <a:lnSpc>
                          <a:spcPts val="2939"/>
                        </a:lnSpc>
                      </a:pPr>
                      <a:r>
                        <a:rPr lang="en-US" sz="2099" dirty="0">
                          <a:solidFill>
                            <a:srgbClr val="022455"/>
                          </a:solidFill>
                          <a:latin typeface="Montserrat 2"/>
                        </a:rPr>
                        <a:t>Access to lactation time and space.</a:t>
                      </a: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0" y="9196665"/>
            <a:ext cx="18288000" cy="137835"/>
          </a:xfrm>
          <a:prstGeom prst="rect">
            <a:avLst/>
          </a:prstGeom>
          <a:solidFill>
            <a:srgbClr val="940019"/>
          </a:solidFill>
        </p:spPr>
      </p:sp>
      <p:sp>
        <p:nvSpPr>
          <p:cNvPr id="3" name="Freeform 3"/>
          <p:cNvSpPr/>
          <p:nvPr/>
        </p:nvSpPr>
        <p:spPr>
          <a:xfrm>
            <a:off x="7313740" y="1028700"/>
            <a:ext cx="3660520" cy="3660520"/>
          </a:xfrm>
          <a:custGeom>
            <a:avLst/>
            <a:gdLst/>
            <a:ahLst/>
            <a:cxnLst/>
            <a:rect l="l" t="t" r="r" b="b"/>
            <a:pathLst>
              <a:path w="3660520" h="3660520">
                <a:moveTo>
                  <a:pt x="0" y="0"/>
                </a:moveTo>
                <a:lnTo>
                  <a:pt x="3660520" y="0"/>
                </a:lnTo>
                <a:lnTo>
                  <a:pt x="3660520" y="3660520"/>
                </a:lnTo>
                <a:lnTo>
                  <a:pt x="0" y="3660520"/>
                </a:lnTo>
                <a:lnTo>
                  <a:pt x="0" y="0"/>
                </a:lnTo>
                <a:close/>
              </a:path>
            </a:pathLst>
          </a:custGeom>
          <a:blipFill>
            <a:blip r:embed="rId2"/>
            <a:stretch>
              <a:fillRect/>
            </a:stretch>
          </a:blipFill>
        </p:spPr>
      </p:sp>
      <p:sp>
        <p:nvSpPr>
          <p:cNvPr id="4" name="TextBox 4"/>
          <p:cNvSpPr txBox="1"/>
          <p:nvPr/>
        </p:nvSpPr>
        <p:spPr>
          <a:xfrm>
            <a:off x="1232476" y="9555480"/>
            <a:ext cx="15823048" cy="396240"/>
          </a:xfrm>
          <a:prstGeom prst="rect">
            <a:avLst/>
          </a:prstGeom>
        </p:spPr>
        <p:txBody>
          <a:bodyPr lIns="0" tIns="0" rIns="0" bIns="0" rtlCol="0" anchor="t">
            <a:spAutoFit/>
          </a:bodyPr>
          <a:lstStyle/>
          <a:p>
            <a:pPr algn="r">
              <a:lnSpc>
                <a:spcPts val="3359"/>
              </a:lnSpc>
            </a:pPr>
            <a:r>
              <a:rPr lang="en-US" sz="2400" spc="192" dirty="0">
                <a:solidFill>
                  <a:srgbClr val="FFFFFF"/>
                </a:solidFill>
                <a:latin typeface="Montserrat 1"/>
              </a:rPr>
              <a:t>Appel, Yost &amp; Zee LLP</a:t>
            </a:r>
          </a:p>
        </p:txBody>
      </p:sp>
      <p:grpSp>
        <p:nvGrpSpPr>
          <p:cNvPr id="5" name="Group 5"/>
          <p:cNvGrpSpPr/>
          <p:nvPr/>
        </p:nvGrpSpPr>
        <p:grpSpPr>
          <a:xfrm>
            <a:off x="3292458" y="4825618"/>
            <a:ext cx="11703084" cy="3332833"/>
            <a:chOff x="0" y="0"/>
            <a:chExt cx="15604111" cy="4443777"/>
          </a:xfrm>
        </p:grpSpPr>
        <p:sp>
          <p:nvSpPr>
            <p:cNvPr id="6" name="TextBox 6"/>
            <p:cNvSpPr txBox="1"/>
            <p:nvPr/>
          </p:nvSpPr>
          <p:spPr>
            <a:xfrm>
              <a:off x="395607" y="3798617"/>
              <a:ext cx="14812898" cy="645160"/>
            </a:xfrm>
            <a:prstGeom prst="rect">
              <a:avLst/>
            </a:prstGeom>
          </p:spPr>
          <p:txBody>
            <a:bodyPr lIns="0" tIns="0" rIns="0" bIns="0" rtlCol="0" anchor="t">
              <a:spAutoFit/>
            </a:bodyPr>
            <a:lstStyle/>
            <a:p>
              <a:pPr algn="ctr">
                <a:lnSpc>
                  <a:spcPts val="4200"/>
                </a:lnSpc>
              </a:pPr>
              <a:endParaRPr dirty="0"/>
            </a:p>
          </p:txBody>
        </p:sp>
        <p:sp>
          <p:nvSpPr>
            <p:cNvPr id="7" name="TextBox 7"/>
            <p:cNvSpPr txBox="1"/>
            <p:nvPr/>
          </p:nvSpPr>
          <p:spPr>
            <a:xfrm>
              <a:off x="0" y="-66675"/>
              <a:ext cx="15604111" cy="3035088"/>
            </a:xfrm>
            <a:prstGeom prst="rect">
              <a:avLst/>
            </a:prstGeom>
          </p:spPr>
          <p:txBody>
            <a:bodyPr lIns="0" tIns="0" rIns="0" bIns="0" rtlCol="0" anchor="t">
              <a:spAutoFit/>
            </a:bodyPr>
            <a:lstStyle/>
            <a:p>
              <a:pPr algn="ctr">
                <a:lnSpc>
                  <a:spcPts val="9169"/>
                </a:lnSpc>
              </a:pPr>
              <a:r>
                <a:rPr lang="en-US" sz="6999" spc="202" dirty="0">
                  <a:solidFill>
                    <a:srgbClr val="FFFFFF"/>
                  </a:solidFill>
                  <a:latin typeface="Merriweather"/>
                </a:rPr>
                <a:t>Supportive</a:t>
              </a:r>
            </a:p>
            <a:p>
              <a:pPr algn="ctr">
                <a:lnSpc>
                  <a:spcPts val="9169"/>
                </a:lnSpc>
              </a:pPr>
              <a:r>
                <a:rPr lang="en-US" sz="6999" spc="202" dirty="0">
                  <a:solidFill>
                    <a:srgbClr val="FFFFFF"/>
                  </a:solidFill>
                  <a:latin typeface="Merriweather"/>
                </a:rPr>
                <a:t>Measures</a:t>
              </a:r>
            </a:p>
          </p:txBody>
        </p:sp>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896058" y="2239839"/>
            <a:ext cx="11077069" cy="6912221"/>
          </a:xfrm>
          <a:prstGeom prst="rect">
            <a:avLst/>
          </a:prstGeom>
        </p:spPr>
        <p:txBody>
          <a:bodyPr lIns="0" tIns="0" rIns="0" bIns="0" rtlCol="0" anchor="t">
            <a:spAutoFit/>
          </a:bodyPr>
          <a:lstStyle/>
          <a:p>
            <a:pPr algn="l">
              <a:lnSpc>
                <a:spcPts val="3928"/>
              </a:lnSpc>
            </a:pPr>
            <a:endParaRPr dirty="0"/>
          </a:p>
          <a:p>
            <a:pPr marL="565389" lvl="1" indent="-282694" algn="l">
              <a:lnSpc>
                <a:spcPts val="3928"/>
              </a:lnSpc>
              <a:buFont typeface="Arial"/>
              <a:buChar char="•"/>
            </a:pPr>
            <a:r>
              <a:rPr lang="en-US" sz="2618" spc="26" dirty="0">
                <a:solidFill>
                  <a:srgbClr val="940019"/>
                </a:solidFill>
                <a:latin typeface="Montserrat Light Bold"/>
              </a:rPr>
              <a:t>Supportive measures</a:t>
            </a:r>
            <a:r>
              <a:rPr lang="en-US" sz="2618" spc="26" dirty="0">
                <a:solidFill>
                  <a:srgbClr val="022455"/>
                </a:solidFill>
                <a:latin typeface="Montserrat Light"/>
              </a:rPr>
              <a:t> means individualized measures offered as appropriate, as reasonably available, without unreasonably burdening a complainant or respondent, not for punitive or disciplinary reasons, and without fee or charge to the complainant or respondent to: </a:t>
            </a:r>
          </a:p>
          <a:p>
            <a:pPr marL="1130777" lvl="2" indent="-376926" algn="l">
              <a:lnSpc>
                <a:spcPts val="3928"/>
              </a:lnSpc>
              <a:buFont typeface="Arial"/>
              <a:buChar char="⚬"/>
            </a:pPr>
            <a:r>
              <a:rPr lang="en-US" sz="2618" spc="26" dirty="0">
                <a:solidFill>
                  <a:srgbClr val="022455"/>
                </a:solidFill>
                <a:latin typeface="Montserrat Light"/>
              </a:rPr>
              <a:t>Restore or preserve that party’s access to the recipient’s education program or activity, including measures that are designed to protect the safety of the parties or the recipient’s educational environment; or </a:t>
            </a:r>
          </a:p>
          <a:p>
            <a:pPr marL="1130777" lvl="2" indent="-376926" algn="l">
              <a:lnSpc>
                <a:spcPts val="3928"/>
              </a:lnSpc>
              <a:buFont typeface="Arial"/>
              <a:buChar char="⚬"/>
            </a:pPr>
            <a:r>
              <a:rPr lang="en-US" sz="2618" spc="26" dirty="0">
                <a:solidFill>
                  <a:srgbClr val="022455"/>
                </a:solidFill>
                <a:latin typeface="Montserrat Light"/>
              </a:rPr>
              <a:t>Provide support during the recipient’s grievance procedures or during an informal resolution process.</a:t>
            </a:r>
          </a:p>
          <a:p>
            <a:pPr algn="l">
              <a:lnSpc>
                <a:spcPts val="3928"/>
              </a:lnSpc>
            </a:pPr>
            <a:endParaRPr lang="en-US" sz="2618" spc="26" dirty="0">
              <a:solidFill>
                <a:srgbClr val="022455"/>
              </a:solidFill>
              <a:latin typeface="Montserrat Light"/>
            </a:endParaRPr>
          </a:p>
          <a:p>
            <a:pPr algn="l">
              <a:lnSpc>
                <a:spcPts val="3802"/>
              </a:lnSpc>
            </a:pPr>
            <a:endParaRPr lang="en-US" sz="2618" spc="26" dirty="0">
              <a:solidFill>
                <a:srgbClr val="022455"/>
              </a:solidFill>
              <a:latin typeface="Montserrat Light"/>
            </a:endParaRPr>
          </a:p>
        </p:txBody>
      </p:sp>
      <p:sp>
        <p:nvSpPr>
          <p:cNvPr id="8" name="TextBox 8"/>
          <p:cNvSpPr txBox="1"/>
          <p:nvPr/>
        </p:nvSpPr>
        <p:spPr>
          <a:xfrm>
            <a:off x="6990898" y="1181990"/>
            <a:ext cx="10543443" cy="878841"/>
          </a:xfrm>
          <a:prstGeom prst="rect">
            <a:avLst/>
          </a:prstGeom>
        </p:spPr>
        <p:txBody>
          <a:bodyPr lIns="0" tIns="0" rIns="0" bIns="0" rtlCol="0" anchor="t">
            <a:spAutoFit/>
          </a:bodyPr>
          <a:lstStyle/>
          <a:p>
            <a:pPr algn="ctr">
              <a:lnSpc>
                <a:spcPts val="7209"/>
              </a:lnSpc>
            </a:pPr>
            <a:r>
              <a:rPr lang="en-US" sz="5149" dirty="0">
                <a:solidFill>
                  <a:srgbClr val="022455"/>
                </a:solidFill>
                <a:latin typeface="Merriweather Bold"/>
              </a:rPr>
              <a:t>Supportive Measures</a:t>
            </a:r>
          </a:p>
        </p:txBody>
      </p:sp>
      <p:grpSp>
        <p:nvGrpSpPr>
          <p:cNvPr id="9" name="Group 6">
            <a:extLst>
              <a:ext uri="{FF2B5EF4-FFF2-40B4-BE49-F238E27FC236}">
                <a16:creationId xmlns:a16="http://schemas.microsoft.com/office/drawing/2014/main" id="{20B12D1D-ED7E-4503-9C35-68698DC0111F}"/>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8346867A-A999-4437-BE14-2CB1D798DAB0}"/>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A972A9F2-5CE5-4520-963C-A0A86B967EE4}"/>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6">
            <a:extLst>
              <a:ext uri="{FF2B5EF4-FFF2-40B4-BE49-F238E27FC236}">
                <a16:creationId xmlns:a16="http://schemas.microsoft.com/office/drawing/2014/main" id="{FC1A2738-B03C-47E3-BFDB-6F135126DF6C}"/>
              </a:ext>
            </a:extLst>
          </p:cNvPr>
          <p:cNvGrpSpPr/>
          <p:nvPr/>
        </p:nvGrpSpPr>
        <p:grpSpPr>
          <a:xfrm>
            <a:off x="0" y="9196665"/>
            <a:ext cx="18387538" cy="755055"/>
            <a:chOff x="0" y="0"/>
            <a:chExt cx="24926137" cy="1006740"/>
          </a:xfrm>
        </p:grpSpPr>
        <p:sp>
          <p:nvSpPr>
            <p:cNvPr id="17" name="AutoShape 7">
              <a:extLst>
                <a:ext uri="{FF2B5EF4-FFF2-40B4-BE49-F238E27FC236}">
                  <a16:creationId xmlns:a16="http://schemas.microsoft.com/office/drawing/2014/main" id="{BB0C7ADE-441B-47A3-9CFA-107443926A87}"/>
                </a:ext>
              </a:extLst>
            </p:cNvPr>
            <p:cNvSpPr/>
            <p:nvPr/>
          </p:nvSpPr>
          <p:spPr>
            <a:xfrm>
              <a:off x="0" y="0"/>
              <a:ext cx="24926137" cy="131189"/>
            </a:xfrm>
            <a:prstGeom prst="rect">
              <a:avLst/>
            </a:prstGeom>
            <a:solidFill>
              <a:srgbClr val="022455"/>
            </a:solidFill>
          </p:spPr>
        </p:sp>
        <p:sp>
          <p:nvSpPr>
            <p:cNvPr id="18" name="TextBox 8">
              <a:extLst>
                <a:ext uri="{FF2B5EF4-FFF2-40B4-BE49-F238E27FC236}">
                  <a16:creationId xmlns:a16="http://schemas.microsoft.com/office/drawing/2014/main" id="{3CD11FCC-8E71-4878-A272-21300A82E4F7}"/>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
        <p:nvSpPr>
          <p:cNvPr id="2" name="TextBox 2"/>
          <p:cNvSpPr txBox="1"/>
          <p:nvPr/>
        </p:nvSpPr>
        <p:spPr>
          <a:xfrm>
            <a:off x="1028700" y="800367"/>
            <a:ext cx="8234515" cy="862965"/>
          </a:xfrm>
          <a:prstGeom prst="rect">
            <a:avLst/>
          </a:prstGeom>
        </p:spPr>
        <p:txBody>
          <a:bodyPr lIns="0" tIns="0" rIns="0" bIns="0" rtlCol="0" anchor="t">
            <a:spAutoFit/>
          </a:bodyPr>
          <a:lstStyle/>
          <a:p>
            <a:pPr algn="l">
              <a:lnSpc>
                <a:spcPts val="6930"/>
              </a:lnSpc>
            </a:pPr>
            <a:r>
              <a:rPr lang="en-US" sz="5500" spc="49" dirty="0">
                <a:solidFill>
                  <a:srgbClr val="022455"/>
                </a:solidFill>
                <a:latin typeface="Merriweather Bold"/>
              </a:rPr>
              <a:t>Supportive Measures</a:t>
            </a:r>
          </a:p>
        </p:txBody>
      </p:sp>
      <p:grpSp>
        <p:nvGrpSpPr>
          <p:cNvPr id="3" name="Group 3"/>
          <p:cNvGrpSpPr/>
          <p:nvPr/>
        </p:nvGrpSpPr>
        <p:grpSpPr>
          <a:xfrm>
            <a:off x="381080" y="2172085"/>
            <a:ext cx="12337451" cy="10111160"/>
            <a:chOff x="0" y="0"/>
            <a:chExt cx="16449935" cy="13481547"/>
          </a:xfrm>
        </p:grpSpPr>
        <p:sp>
          <p:nvSpPr>
            <p:cNvPr id="4" name="TextBox 4"/>
            <p:cNvSpPr txBox="1"/>
            <p:nvPr/>
          </p:nvSpPr>
          <p:spPr>
            <a:xfrm>
              <a:off x="0" y="8519707"/>
              <a:ext cx="16449935" cy="520881"/>
            </a:xfrm>
            <a:prstGeom prst="rect">
              <a:avLst/>
            </a:prstGeom>
          </p:spPr>
          <p:txBody>
            <a:bodyPr lIns="0" tIns="0" rIns="0" bIns="0" rtlCol="0" anchor="t">
              <a:spAutoFit/>
            </a:bodyPr>
            <a:lstStyle/>
            <a:p>
              <a:pPr algn="l">
                <a:lnSpc>
                  <a:spcPts val="3352"/>
                </a:lnSpc>
              </a:pPr>
              <a:endParaRPr dirty="0"/>
            </a:p>
          </p:txBody>
        </p:sp>
        <p:sp>
          <p:nvSpPr>
            <p:cNvPr id="5" name="TextBox 5"/>
            <p:cNvSpPr txBox="1"/>
            <p:nvPr/>
          </p:nvSpPr>
          <p:spPr>
            <a:xfrm>
              <a:off x="0" y="-95250"/>
              <a:ext cx="16449935" cy="8476148"/>
            </a:xfrm>
            <a:prstGeom prst="rect">
              <a:avLst/>
            </a:prstGeom>
          </p:spPr>
          <p:txBody>
            <a:bodyPr lIns="0" tIns="0" rIns="0" bIns="0" rtlCol="0" anchor="t">
              <a:spAutoFit/>
            </a:bodyPr>
            <a:lstStyle/>
            <a:p>
              <a:pPr marL="593078" lvl="1" indent="-296539" algn="l">
                <a:lnSpc>
                  <a:spcPts val="4202"/>
                </a:lnSpc>
                <a:buFont typeface="Arial"/>
                <a:buChar char="•"/>
              </a:pPr>
              <a:r>
                <a:rPr lang="en-US" sz="2747" dirty="0">
                  <a:solidFill>
                    <a:srgbClr val="022455"/>
                  </a:solidFill>
                  <a:latin typeface="Montserrat Light"/>
                </a:rPr>
                <a:t>Timing</a:t>
              </a:r>
            </a:p>
            <a:p>
              <a:pPr marL="1186156" lvl="2" indent="-395385" algn="l">
                <a:lnSpc>
                  <a:spcPts val="4202"/>
                </a:lnSpc>
                <a:buFont typeface="Arial"/>
                <a:buChar char="⚬"/>
              </a:pPr>
              <a:r>
                <a:rPr lang="en-US" sz="2747" dirty="0">
                  <a:solidFill>
                    <a:srgbClr val="022455"/>
                  </a:solidFill>
                  <a:latin typeface="Montserrat Light"/>
                </a:rPr>
                <a:t>Initial response = offer of supportive measures</a:t>
              </a:r>
            </a:p>
            <a:p>
              <a:pPr marL="1186156" lvl="2" indent="-395385" algn="l">
                <a:lnSpc>
                  <a:spcPts val="4202"/>
                </a:lnSpc>
                <a:buFont typeface="Arial"/>
                <a:buChar char="⚬"/>
              </a:pPr>
              <a:r>
                <a:rPr lang="en-US" sz="2747" dirty="0">
                  <a:solidFill>
                    <a:srgbClr val="022455"/>
                  </a:solidFill>
                  <a:latin typeface="Montserrat Light"/>
                </a:rPr>
                <a:t>Continued response = effective implementation </a:t>
              </a:r>
            </a:p>
            <a:p>
              <a:pPr marL="1186156" lvl="2" indent="-395385" algn="l">
                <a:lnSpc>
                  <a:spcPts val="4202"/>
                </a:lnSpc>
                <a:buFont typeface="Arial"/>
                <a:buChar char="⚬"/>
              </a:pPr>
              <a:r>
                <a:rPr lang="en-US" sz="2747" dirty="0">
                  <a:solidFill>
                    <a:srgbClr val="022455"/>
                  </a:solidFill>
                  <a:latin typeface="Montserrat Light"/>
                </a:rPr>
                <a:t>With or without the filing of a formal complaint</a:t>
              </a:r>
            </a:p>
            <a:p>
              <a:pPr marL="1186156" lvl="2" indent="-395385" algn="l">
                <a:lnSpc>
                  <a:spcPts val="4202"/>
                </a:lnSpc>
                <a:buFont typeface="Arial"/>
                <a:buChar char="⚬"/>
              </a:pPr>
              <a:r>
                <a:rPr lang="en-US" sz="2747" dirty="0">
                  <a:solidFill>
                    <a:srgbClr val="022455"/>
                  </a:solidFill>
                  <a:latin typeface="Montserrat Light"/>
                </a:rPr>
                <a:t>With or without a finding of responsibility</a:t>
              </a:r>
            </a:p>
            <a:p>
              <a:pPr marL="593078" lvl="1" indent="-296539" algn="l">
                <a:lnSpc>
                  <a:spcPts val="4202"/>
                </a:lnSpc>
                <a:buFont typeface="Arial"/>
                <a:buChar char="•"/>
              </a:pPr>
              <a:r>
                <a:rPr lang="en-US" sz="2747" dirty="0">
                  <a:solidFill>
                    <a:srgbClr val="022455"/>
                  </a:solidFill>
                  <a:latin typeface="Montserrat Light"/>
                </a:rPr>
                <a:t>Circumstance specific </a:t>
              </a:r>
            </a:p>
            <a:p>
              <a:pPr marL="1186156" lvl="2" indent="-395385" algn="l">
                <a:lnSpc>
                  <a:spcPts val="4202"/>
                </a:lnSpc>
                <a:buFont typeface="Arial"/>
                <a:buChar char="⚬"/>
              </a:pPr>
              <a:r>
                <a:rPr lang="en-US" sz="2747" dirty="0">
                  <a:solidFill>
                    <a:srgbClr val="022455"/>
                  </a:solidFill>
                  <a:latin typeface="Montserrat Light"/>
                </a:rPr>
                <a:t>Special ed. trigger</a:t>
              </a:r>
            </a:p>
            <a:p>
              <a:pPr marL="593078" lvl="1" indent="-296539" algn="l">
                <a:lnSpc>
                  <a:spcPts val="4202"/>
                </a:lnSpc>
                <a:buFont typeface="Arial"/>
                <a:buChar char="•"/>
              </a:pPr>
              <a:r>
                <a:rPr lang="en-US" sz="2747" dirty="0">
                  <a:solidFill>
                    <a:srgbClr val="022455"/>
                  </a:solidFill>
                  <a:latin typeface="Montserrat Light"/>
                </a:rPr>
                <a:t>Title IX Coordinator is responsible for coordinating the effective implementation of supportive measures</a:t>
              </a:r>
            </a:p>
            <a:p>
              <a:pPr marL="1186156" lvl="2" indent="-395385" algn="l">
                <a:lnSpc>
                  <a:spcPts val="4202"/>
                </a:lnSpc>
                <a:buFont typeface="Arial"/>
                <a:buChar char="⚬"/>
              </a:pPr>
              <a:r>
                <a:rPr lang="en-US" sz="2747" dirty="0">
                  <a:solidFill>
                    <a:srgbClr val="022455"/>
                  </a:solidFill>
                  <a:latin typeface="Montserrat Light"/>
                </a:rPr>
                <a:t>Deputy Title IX Coordinators? Personnel considerations? Grievance procedure?</a:t>
              </a:r>
            </a:p>
            <a:p>
              <a:pPr marL="593078" lvl="1" indent="-296539" algn="l">
                <a:lnSpc>
                  <a:spcPts val="4202"/>
                </a:lnSpc>
                <a:buFont typeface="Arial"/>
                <a:buChar char="•"/>
              </a:pPr>
              <a:r>
                <a:rPr lang="en-US" sz="2747" dirty="0">
                  <a:solidFill>
                    <a:srgbClr val="022455"/>
                  </a:solidFill>
                  <a:latin typeface="Montserrat Light"/>
                </a:rPr>
                <a:t>Confidentiality</a:t>
              </a:r>
            </a:p>
          </p:txBody>
        </p:sp>
        <p:sp>
          <p:nvSpPr>
            <p:cNvPr id="6" name="TextBox 6"/>
            <p:cNvSpPr txBox="1"/>
            <p:nvPr/>
          </p:nvSpPr>
          <p:spPr>
            <a:xfrm>
              <a:off x="0" y="10600401"/>
              <a:ext cx="16449935" cy="555820"/>
            </a:xfrm>
            <a:prstGeom prst="rect">
              <a:avLst/>
            </a:prstGeom>
          </p:spPr>
          <p:txBody>
            <a:bodyPr lIns="0" tIns="0" rIns="0" bIns="0" rtlCol="0" anchor="t">
              <a:spAutoFit/>
            </a:bodyPr>
            <a:lstStyle/>
            <a:p>
              <a:pPr algn="l">
                <a:lnSpc>
                  <a:spcPts val="3610"/>
                </a:lnSpc>
              </a:pPr>
              <a:endParaRPr dirty="0"/>
            </a:p>
          </p:txBody>
        </p:sp>
        <p:sp>
          <p:nvSpPr>
            <p:cNvPr id="7" name="TextBox 7"/>
            <p:cNvSpPr txBox="1"/>
            <p:nvPr/>
          </p:nvSpPr>
          <p:spPr>
            <a:xfrm>
              <a:off x="0" y="9846838"/>
              <a:ext cx="16449935" cy="614753"/>
            </a:xfrm>
            <a:prstGeom prst="rect">
              <a:avLst/>
            </a:prstGeom>
          </p:spPr>
          <p:txBody>
            <a:bodyPr lIns="0" tIns="0" rIns="0" bIns="0" rtlCol="0" anchor="t">
              <a:spAutoFit/>
            </a:bodyPr>
            <a:lstStyle/>
            <a:p>
              <a:pPr algn="l">
                <a:lnSpc>
                  <a:spcPts val="4049"/>
                </a:lnSpc>
              </a:pPr>
              <a:endParaRPr dirty="0"/>
            </a:p>
          </p:txBody>
        </p:sp>
        <p:sp>
          <p:nvSpPr>
            <p:cNvPr id="8" name="TextBox 8"/>
            <p:cNvSpPr txBox="1"/>
            <p:nvPr/>
          </p:nvSpPr>
          <p:spPr>
            <a:xfrm>
              <a:off x="0" y="12925727"/>
              <a:ext cx="16449935" cy="555820"/>
            </a:xfrm>
            <a:prstGeom prst="rect">
              <a:avLst/>
            </a:prstGeom>
          </p:spPr>
          <p:txBody>
            <a:bodyPr lIns="0" tIns="0" rIns="0" bIns="0" rtlCol="0" anchor="t">
              <a:spAutoFit/>
            </a:bodyPr>
            <a:lstStyle/>
            <a:p>
              <a:pPr algn="l">
                <a:lnSpc>
                  <a:spcPts val="3610"/>
                </a:lnSpc>
              </a:pPr>
              <a:endParaRPr dirty="0"/>
            </a:p>
          </p:txBody>
        </p:sp>
      </p:grpSp>
      <p:grpSp>
        <p:nvGrpSpPr>
          <p:cNvPr id="12" name="Group 12"/>
          <p:cNvGrpSpPr>
            <a:grpSpLocks noChangeAspect="1"/>
          </p:cNvGrpSpPr>
          <p:nvPr/>
        </p:nvGrpSpPr>
        <p:grpSpPr>
          <a:xfrm>
            <a:off x="13059055" y="0"/>
            <a:ext cx="11476346" cy="10287000"/>
            <a:chOff x="0" y="0"/>
            <a:chExt cx="6350000" cy="6350000"/>
          </a:xfrm>
        </p:grpSpPr>
        <p:sp>
          <p:nvSpPr>
            <p:cNvPr id="13" name="Freeform 1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49842"/>
              </a:stretch>
            </a:blipFill>
          </p:spPr>
        </p:sp>
      </p:grpSp>
      <p:grpSp>
        <p:nvGrpSpPr>
          <p:cNvPr id="14" name="Group 14"/>
          <p:cNvGrpSpPr/>
          <p:nvPr/>
        </p:nvGrpSpPr>
        <p:grpSpPr>
          <a:xfrm>
            <a:off x="13059055" y="0"/>
            <a:ext cx="5228945" cy="10287000"/>
            <a:chOff x="0" y="0"/>
            <a:chExt cx="1768803" cy="3479800"/>
          </a:xfrm>
        </p:grpSpPr>
        <p:sp>
          <p:nvSpPr>
            <p:cNvPr id="15" name="Freeform 15"/>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6">
            <a:extLst>
              <a:ext uri="{FF2B5EF4-FFF2-40B4-BE49-F238E27FC236}">
                <a16:creationId xmlns:a16="http://schemas.microsoft.com/office/drawing/2014/main" id="{FC1A2738-B03C-47E3-BFDB-6F135126DF6C}"/>
              </a:ext>
            </a:extLst>
          </p:cNvPr>
          <p:cNvGrpSpPr/>
          <p:nvPr/>
        </p:nvGrpSpPr>
        <p:grpSpPr>
          <a:xfrm>
            <a:off x="0" y="9196665"/>
            <a:ext cx="18387538" cy="755055"/>
            <a:chOff x="0" y="0"/>
            <a:chExt cx="24926137" cy="1006740"/>
          </a:xfrm>
        </p:grpSpPr>
        <p:sp>
          <p:nvSpPr>
            <p:cNvPr id="17" name="AutoShape 7">
              <a:extLst>
                <a:ext uri="{FF2B5EF4-FFF2-40B4-BE49-F238E27FC236}">
                  <a16:creationId xmlns:a16="http://schemas.microsoft.com/office/drawing/2014/main" id="{BB0C7ADE-441B-47A3-9CFA-107443926A87}"/>
                </a:ext>
              </a:extLst>
            </p:cNvPr>
            <p:cNvSpPr/>
            <p:nvPr/>
          </p:nvSpPr>
          <p:spPr>
            <a:xfrm>
              <a:off x="0" y="0"/>
              <a:ext cx="24926137" cy="131189"/>
            </a:xfrm>
            <a:prstGeom prst="rect">
              <a:avLst/>
            </a:prstGeom>
            <a:solidFill>
              <a:srgbClr val="022455"/>
            </a:solidFill>
          </p:spPr>
        </p:sp>
        <p:sp>
          <p:nvSpPr>
            <p:cNvPr id="18" name="TextBox 8">
              <a:extLst>
                <a:ext uri="{FF2B5EF4-FFF2-40B4-BE49-F238E27FC236}">
                  <a16:creationId xmlns:a16="http://schemas.microsoft.com/office/drawing/2014/main" id="{3CD11FCC-8E71-4878-A272-21300A82E4F7}"/>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
        <p:nvSpPr>
          <p:cNvPr id="2" name="TextBox 2"/>
          <p:cNvSpPr txBox="1"/>
          <p:nvPr/>
        </p:nvSpPr>
        <p:spPr>
          <a:xfrm>
            <a:off x="1028700" y="800367"/>
            <a:ext cx="11315700" cy="824072"/>
          </a:xfrm>
          <a:prstGeom prst="rect">
            <a:avLst/>
          </a:prstGeom>
        </p:spPr>
        <p:txBody>
          <a:bodyPr wrap="square" lIns="0" tIns="0" rIns="0" bIns="0" rtlCol="0" anchor="t">
            <a:spAutoFit/>
          </a:bodyPr>
          <a:lstStyle/>
          <a:p>
            <a:pPr algn="l">
              <a:lnSpc>
                <a:spcPts val="6930"/>
              </a:lnSpc>
            </a:pPr>
            <a:r>
              <a:rPr lang="en-US" sz="4400" spc="49" dirty="0">
                <a:solidFill>
                  <a:srgbClr val="022455"/>
                </a:solidFill>
                <a:latin typeface="Merriweather Bold"/>
              </a:rPr>
              <a:t>Handling Supportive Measures </a:t>
            </a:r>
          </a:p>
        </p:txBody>
      </p:sp>
      <p:grpSp>
        <p:nvGrpSpPr>
          <p:cNvPr id="3" name="Group 3"/>
          <p:cNvGrpSpPr/>
          <p:nvPr/>
        </p:nvGrpSpPr>
        <p:grpSpPr>
          <a:xfrm>
            <a:off x="222132" y="1943100"/>
            <a:ext cx="12489931" cy="9750522"/>
            <a:chOff x="-203307" y="480851"/>
            <a:chExt cx="16653242" cy="13000696"/>
          </a:xfrm>
        </p:grpSpPr>
        <p:sp>
          <p:nvSpPr>
            <p:cNvPr id="4" name="TextBox 4"/>
            <p:cNvSpPr txBox="1"/>
            <p:nvPr/>
          </p:nvSpPr>
          <p:spPr>
            <a:xfrm>
              <a:off x="0" y="8519707"/>
              <a:ext cx="16449935" cy="520881"/>
            </a:xfrm>
            <a:prstGeom prst="rect">
              <a:avLst/>
            </a:prstGeom>
          </p:spPr>
          <p:txBody>
            <a:bodyPr lIns="0" tIns="0" rIns="0" bIns="0" rtlCol="0" anchor="t">
              <a:spAutoFit/>
            </a:bodyPr>
            <a:lstStyle/>
            <a:p>
              <a:pPr algn="l">
                <a:lnSpc>
                  <a:spcPts val="3352"/>
                </a:lnSpc>
              </a:pPr>
              <a:endParaRPr dirty="0"/>
            </a:p>
          </p:txBody>
        </p:sp>
        <p:sp>
          <p:nvSpPr>
            <p:cNvPr id="5" name="TextBox 5"/>
            <p:cNvSpPr txBox="1"/>
            <p:nvPr/>
          </p:nvSpPr>
          <p:spPr>
            <a:xfrm>
              <a:off x="-203307" y="480851"/>
              <a:ext cx="16449935" cy="9262536"/>
            </a:xfrm>
            <a:prstGeom prst="rect">
              <a:avLst/>
            </a:prstGeom>
          </p:spPr>
          <p:txBody>
            <a:bodyPr lIns="0" tIns="0" rIns="0" bIns="0" rtlCol="0" anchor="t">
              <a:spAutoFit/>
            </a:bodyPr>
            <a:lstStyle/>
            <a:p>
              <a:pPr marL="593078" lvl="1" indent="-296539" algn="l">
                <a:lnSpc>
                  <a:spcPts val="4202"/>
                </a:lnSpc>
                <a:buFont typeface="Arial"/>
                <a:buChar char="•"/>
              </a:pPr>
              <a:r>
                <a:rPr lang="en-US" sz="3200" dirty="0">
                  <a:solidFill>
                    <a:srgbClr val="022455"/>
                  </a:solidFill>
                  <a:latin typeface="Montserrat Light"/>
                </a:rPr>
                <a:t>Consider Using Standardized Forms:</a:t>
              </a:r>
            </a:p>
            <a:p>
              <a:pPr marL="296539" lvl="1" algn="l">
                <a:lnSpc>
                  <a:spcPts val="4202"/>
                </a:lnSpc>
              </a:pPr>
              <a:endParaRPr lang="en-US" sz="3200" dirty="0">
                <a:solidFill>
                  <a:srgbClr val="022455"/>
                </a:solidFill>
                <a:latin typeface="Montserrat Light"/>
              </a:endParaRPr>
            </a:p>
            <a:p>
              <a:pPr marL="1050278" lvl="2" indent="-296539">
                <a:lnSpc>
                  <a:spcPts val="4202"/>
                </a:lnSpc>
                <a:buFont typeface="Arial"/>
                <a:buChar char="•"/>
              </a:pPr>
              <a:r>
                <a:rPr lang="en-US" sz="3200" dirty="0">
                  <a:solidFill>
                    <a:srgbClr val="022455"/>
                  </a:solidFill>
                  <a:latin typeface="Montserrat Light"/>
                </a:rPr>
                <a:t>Document what measures have been offered and what measures have been agreed upon.</a:t>
              </a:r>
            </a:p>
            <a:p>
              <a:pPr marL="753739" lvl="2">
                <a:lnSpc>
                  <a:spcPts val="4202"/>
                </a:lnSpc>
              </a:pPr>
              <a:endParaRPr lang="en-US" sz="3200" dirty="0">
                <a:solidFill>
                  <a:srgbClr val="022455"/>
                </a:solidFill>
                <a:latin typeface="Montserrat Light"/>
              </a:endParaRPr>
            </a:p>
            <a:p>
              <a:pPr marL="1050278" lvl="2" indent="-296539">
                <a:lnSpc>
                  <a:spcPts val="4202"/>
                </a:lnSpc>
                <a:buFont typeface="Arial"/>
                <a:buChar char="•"/>
              </a:pPr>
              <a:r>
                <a:rPr lang="en-US" sz="3200" dirty="0">
                  <a:solidFill>
                    <a:srgbClr val="022455"/>
                  </a:solidFill>
                  <a:latin typeface="Montserrat Light"/>
                </a:rPr>
                <a:t>Parties may challenge supportive measures. </a:t>
              </a:r>
            </a:p>
            <a:p>
              <a:pPr marL="1507478" lvl="3" indent="-296539">
                <a:lnSpc>
                  <a:spcPts val="4202"/>
                </a:lnSpc>
                <a:buFont typeface="Arial"/>
                <a:buChar char="•"/>
              </a:pPr>
              <a:r>
                <a:rPr lang="en-US" sz="3200" dirty="0">
                  <a:solidFill>
                    <a:srgbClr val="022455"/>
                  </a:solidFill>
                  <a:latin typeface="Montserrat Light"/>
                </a:rPr>
                <a:t>Who will review (e.g. Deputy Title IX Coordinator)?</a:t>
              </a:r>
            </a:p>
            <a:p>
              <a:pPr marL="1507478" lvl="3" indent="-296539">
                <a:lnSpc>
                  <a:spcPts val="4202"/>
                </a:lnSpc>
                <a:buFont typeface="Arial"/>
                <a:buChar char="•"/>
              </a:pPr>
              <a:r>
                <a:rPr lang="en-US" sz="3200" dirty="0">
                  <a:solidFill>
                    <a:srgbClr val="022455"/>
                  </a:solidFill>
                  <a:latin typeface="Montserrat Light"/>
                </a:rPr>
                <a:t>What does that process look like?</a:t>
              </a:r>
            </a:p>
            <a:p>
              <a:pPr marL="1507478" lvl="3" indent="-296539">
                <a:lnSpc>
                  <a:spcPts val="4202"/>
                </a:lnSpc>
                <a:buFont typeface="Arial"/>
                <a:buChar char="•"/>
              </a:pPr>
              <a:r>
                <a:rPr lang="en-US" sz="3200" dirty="0">
                  <a:solidFill>
                    <a:srgbClr val="022455"/>
                  </a:solidFill>
                  <a:latin typeface="Montserrat Light"/>
                </a:rPr>
                <a:t>Document the determination and reason for a decision on a challenged supportive measure.</a:t>
              </a:r>
            </a:p>
            <a:p>
              <a:pPr marL="1210939" lvl="3">
                <a:lnSpc>
                  <a:spcPts val="4202"/>
                </a:lnSpc>
              </a:pPr>
              <a:endParaRPr lang="en-US" sz="3200" dirty="0">
                <a:solidFill>
                  <a:srgbClr val="022455"/>
                </a:solidFill>
                <a:latin typeface="Montserrat Light"/>
              </a:endParaRPr>
            </a:p>
            <a:p>
              <a:pPr marL="1210939" lvl="2" indent="-457200">
                <a:lnSpc>
                  <a:spcPts val="4202"/>
                </a:lnSpc>
                <a:buFont typeface="Arial" panose="020B0604020202020204" pitchFamily="34" charset="0"/>
                <a:buChar char="•"/>
              </a:pPr>
              <a:r>
                <a:rPr lang="en-US" sz="3200" dirty="0">
                  <a:solidFill>
                    <a:srgbClr val="022455"/>
                  </a:solidFill>
                  <a:latin typeface="Montserrat Light"/>
                </a:rPr>
                <a:t>Documenting how supportive measures were implemented.</a:t>
              </a:r>
            </a:p>
          </p:txBody>
        </p:sp>
        <p:sp>
          <p:nvSpPr>
            <p:cNvPr id="6" name="TextBox 6"/>
            <p:cNvSpPr txBox="1"/>
            <p:nvPr/>
          </p:nvSpPr>
          <p:spPr>
            <a:xfrm>
              <a:off x="0" y="10600401"/>
              <a:ext cx="16449935" cy="555820"/>
            </a:xfrm>
            <a:prstGeom prst="rect">
              <a:avLst/>
            </a:prstGeom>
          </p:spPr>
          <p:txBody>
            <a:bodyPr lIns="0" tIns="0" rIns="0" bIns="0" rtlCol="0" anchor="t">
              <a:spAutoFit/>
            </a:bodyPr>
            <a:lstStyle/>
            <a:p>
              <a:pPr algn="l">
                <a:lnSpc>
                  <a:spcPts val="3610"/>
                </a:lnSpc>
              </a:pPr>
              <a:endParaRPr dirty="0"/>
            </a:p>
          </p:txBody>
        </p:sp>
        <p:sp>
          <p:nvSpPr>
            <p:cNvPr id="7" name="TextBox 7"/>
            <p:cNvSpPr txBox="1"/>
            <p:nvPr/>
          </p:nvSpPr>
          <p:spPr>
            <a:xfrm>
              <a:off x="0" y="9846838"/>
              <a:ext cx="16449935" cy="614753"/>
            </a:xfrm>
            <a:prstGeom prst="rect">
              <a:avLst/>
            </a:prstGeom>
          </p:spPr>
          <p:txBody>
            <a:bodyPr lIns="0" tIns="0" rIns="0" bIns="0" rtlCol="0" anchor="t">
              <a:spAutoFit/>
            </a:bodyPr>
            <a:lstStyle/>
            <a:p>
              <a:pPr algn="l">
                <a:lnSpc>
                  <a:spcPts val="4049"/>
                </a:lnSpc>
              </a:pPr>
              <a:endParaRPr dirty="0"/>
            </a:p>
          </p:txBody>
        </p:sp>
        <p:sp>
          <p:nvSpPr>
            <p:cNvPr id="8" name="TextBox 8"/>
            <p:cNvSpPr txBox="1"/>
            <p:nvPr/>
          </p:nvSpPr>
          <p:spPr>
            <a:xfrm>
              <a:off x="0" y="12925727"/>
              <a:ext cx="16449935" cy="555820"/>
            </a:xfrm>
            <a:prstGeom prst="rect">
              <a:avLst/>
            </a:prstGeom>
          </p:spPr>
          <p:txBody>
            <a:bodyPr lIns="0" tIns="0" rIns="0" bIns="0" rtlCol="0" anchor="t">
              <a:spAutoFit/>
            </a:bodyPr>
            <a:lstStyle/>
            <a:p>
              <a:pPr algn="l">
                <a:lnSpc>
                  <a:spcPts val="3610"/>
                </a:lnSpc>
              </a:pPr>
              <a:endParaRPr dirty="0"/>
            </a:p>
          </p:txBody>
        </p:sp>
      </p:grpSp>
      <p:grpSp>
        <p:nvGrpSpPr>
          <p:cNvPr id="12" name="Group 12"/>
          <p:cNvGrpSpPr>
            <a:grpSpLocks noChangeAspect="1"/>
          </p:cNvGrpSpPr>
          <p:nvPr/>
        </p:nvGrpSpPr>
        <p:grpSpPr>
          <a:xfrm>
            <a:off x="13059055" y="0"/>
            <a:ext cx="11476346" cy="10287000"/>
            <a:chOff x="0" y="0"/>
            <a:chExt cx="6350000" cy="6350000"/>
          </a:xfrm>
        </p:grpSpPr>
        <p:sp>
          <p:nvSpPr>
            <p:cNvPr id="13" name="Freeform 1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49842"/>
              </a:stretch>
            </a:blipFill>
          </p:spPr>
        </p:sp>
      </p:grpSp>
      <p:grpSp>
        <p:nvGrpSpPr>
          <p:cNvPr id="14" name="Group 14"/>
          <p:cNvGrpSpPr/>
          <p:nvPr/>
        </p:nvGrpSpPr>
        <p:grpSpPr>
          <a:xfrm>
            <a:off x="13059055" y="0"/>
            <a:ext cx="5228945" cy="10287000"/>
            <a:chOff x="0" y="0"/>
            <a:chExt cx="1768803" cy="3479800"/>
          </a:xfrm>
        </p:grpSpPr>
        <p:sp>
          <p:nvSpPr>
            <p:cNvPr id="15" name="Freeform 15"/>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Tree>
    <p:extLst>
      <p:ext uri="{BB962C8B-B14F-4D97-AF65-F5344CB8AC3E}">
        <p14:creationId xmlns:p14="http://schemas.microsoft.com/office/powerpoint/2010/main" val="18838040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715857" y="812885"/>
            <a:ext cx="10543443" cy="911861"/>
          </a:xfrm>
          <a:prstGeom prst="rect">
            <a:avLst/>
          </a:prstGeom>
        </p:spPr>
        <p:txBody>
          <a:bodyPr lIns="0" tIns="0" rIns="0" bIns="0" rtlCol="0" anchor="t">
            <a:spAutoFit/>
          </a:bodyPr>
          <a:lstStyle/>
          <a:p>
            <a:pPr algn="ctr">
              <a:lnSpc>
                <a:spcPts val="7489"/>
              </a:lnSpc>
            </a:pPr>
            <a:r>
              <a:rPr lang="en-US" sz="5349" dirty="0">
                <a:solidFill>
                  <a:srgbClr val="022455"/>
                </a:solidFill>
                <a:latin typeface="Merriweather Bold"/>
              </a:rPr>
              <a:t>Considerations</a:t>
            </a:r>
          </a:p>
        </p:txBody>
      </p:sp>
      <p:sp>
        <p:nvSpPr>
          <p:cNvPr id="5" name="TextBox 5"/>
          <p:cNvSpPr txBox="1"/>
          <p:nvPr/>
        </p:nvSpPr>
        <p:spPr>
          <a:xfrm>
            <a:off x="7061716" y="2442495"/>
            <a:ext cx="10396528" cy="4547463"/>
          </a:xfrm>
          <a:prstGeom prst="rect">
            <a:avLst/>
          </a:prstGeom>
        </p:spPr>
        <p:txBody>
          <a:bodyPr lIns="0" tIns="0" rIns="0" bIns="0" rtlCol="0" anchor="t">
            <a:spAutoFit/>
          </a:bodyPr>
          <a:lstStyle/>
          <a:p>
            <a:pPr marL="457200" indent="-457200" algn="l">
              <a:lnSpc>
                <a:spcPts val="4528"/>
              </a:lnSpc>
              <a:buFont typeface="Arial" panose="020B0604020202020204" pitchFamily="34" charset="0"/>
              <a:buChar char="•"/>
            </a:pPr>
            <a:r>
              <a:rPr lang="en-US" sz="3018" spc="30" dirty="0">
                <a:solidFill>
                  <a:srgbClr val="022455"/>
                </a:solidFill>
                <a:latin typeface="Montserrat Light"/>
              </a:rPr>
              <a:t>Can include measures designed to protect the safety of all parties in the school district’s educational environment.</a:t>
            </a:r>
          </a:p>
          <a:p>
            <a:pPr marL="457200" indent="-457200" algn="l">
              <a:lnSpc>
                <a:spcPts val="4528"/>
              </a:lnSpc>
              <a:buFont typeface="Arial" panose="020B0604020202020204" pitchFamily="34" charset="0"/>
              <a:buChar char="•"/>
            </a:pPr>
            <a:r>
              <a:rPr lang="en-US" sz="3018" spc="30" dirty="0">
                <a:solidFill>
                  <a:srgbClr val="022455"/>
                </a:solidFill>
                <a:latin typeface="Montserrat Light"/>
              </a:rPr>
              <a:t>Cannot be punitive or disciplinary.</a:t>
            </a:r>
          </a:p>
          <a:p>
            <a:pPr marL="457200" indent="-457200" algn="l">
              <a:lnSpc>
                <a:spcPts val="4528"/>
              </a:lnSpc>
              <a:buFont typeface="Arial" panose="020B0604020202020204" pitchFamily="34" charset="0"/>
              <a:buChar char="•"/>
            </a:pPr>
            <a:r>
              <a:rPr lang="en-US" sz="3018" spc="30" dirty="0">
                <a:solidFill>
                  <a:srgbClr val="022455"/>
                </a:solidFill>
                <a:latin typeface="Montserrat Light"/>
              </a:rPr>
              <a:t>This is an interactive process – similar to the IDEA.</a:t>
            </a:r>
          </a:p>
          <a:p>
            <a:pPr marL="457200" indent="-457200" algn="l">
              <a:lnSpc>
                <a:spcPts val="4528"/>
              </a:lnSpc>
              <a:buFont typeface="Arial" panose="020B0604020202020204" pitchFamily="34" charset="0"/>
              <a:buChar char="•"/>
            </a:pPr>
            <a:r>
              <a:rPr lang="en-US" sz="3018" spc="30" dirty="0">
                <a:solidFill>
                  <a:srgbClr val="022455"/>
                </a:solidFill>
                <a:latin typeface="Montserrat Light"/>
              </a:rPr>
              <a:t>Must consult with a member of the IEP/504 team on supportive measures for students with disabilities.</a:t>
            </a:r>
          </a:p>
        </p:txBody>
      </p:sp>
      <p:grpSp>
        <p:nvGrpSpPr>
          <p:cNvPr id="9" name="Group 6">
            <a:extLst>
              <a:ext uri="{FF2B5EF4-FFF2-40B4-BE49-F238E27FC236}">
                <a16:creationId xmlns:a16="http://schemas.microsoft.com/office/drawing/2014/main" id="{E388534C-943E-4672-A2B6-78503B00398F}"/>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E2FE78F2-4E19-466E-B86F-8C929C4E5F4F}"/>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99C093F4-1DD9-4AA5-99EF-F1E83BB1A071}"/>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803147" y="461263"/>
            <a:ext cx="11257612" cy="819785"/>
          </a:xfrm>
          <a:prstGeom prst="rect">
            <a:avLst/>
          </a:prstGeom>
        </p:spPr>
        <p:txBody>
          <a:bodyPr lIns="0" tIns="0" rIns="0" bIns="0" rtlCol="0" anchor="t">
            <a:spAutoFit/>
          </a:bodyPr>
          <a:lstStyle/>
          <a:p>
            <a:pPr algn="ctr">
              <a:lnSpc>
                <a:spcPts val="6789"/>
              </a:lnSpc>
            </a:pPr>
            <a:r>
              <a:rPr lang="en-US" sz="4849" dirty="0">
                <a:solidFill>
                  <a:srgbClr val="022455"/>
                </a:solidFill>
                <a:latin typeface="Merriweather Bold"/>
              </a:rPr>
              <a:t>Burden on the Parties</a:t>
            </a:r>
          </a:p>
        </p:txBody>
      </p:sp>
      <p:sp>
        <p:nvSpPr>
          <p:cNvPr id="5" name="TextBox 5"/>
          <p:cNvSpPr txBox="1"/>
          <p:nvPr/>
        </p:nvSpPr>
        <p:spPr>
          <a:xfrm>
            <a:off x="7303347" y="2064361"/>
            <a:ext cx="10396528" cy="6280502"/>
          </a:xfrm>
          <a:prstGeom prst="rect">
            <a:avLst/>
          </a:prstGeom>
        </p:spPr>
        <p:txBody>
          <a:bodyPr lIns="0" tIns="0" rIns="0" bIns="0" rtlCol="0" anchor="t">
            <a:spAutoFit/>
          </a:bodyPr>
          <a:lstStyle/>
          <a:p>
            <a:pPr>
              <a:lnSpc>
                <a:spcPts val="4078"/>
              </a:lnSpc>
            </a:pPr>
            <a:r>
              <a:rPr lang="en-US" sz="2718" spc="27" dirty="0">
                <a:solidFill>
                  <a:srgbClr val="022455"/>
                </a:solidFill>
                <a:latin typeface="Montserrat Light"/>
              </a:rPr>
              <a:t>Supportive measures can now burden both complainants and respondents, but neither party can be unreasonably burdened:</a:t>
            </a:r>
          </a:p>
          <a:p>
            <a:pPr lvl="1">
              <a:lnSpc>
                <a:spcPts val="4078"/>
              </a:lnSpc>
            </a:pPr>
            <a:r>
              <a:rPr lang="en-US" sz="2718" spc="27" dirty="0">
                <a:solidFill>
                  <a:srgbClr val="022455"/>
                </a:solidFill>
                <a:latin typeface="Montserrat Light"/>
              </a:rPr>
              <a:t>“The fact that a measure is more burdensome does not determine whether it is a supportive measure or a disciplinary measure.”</a:t>
            </a:r>
          </a:p>
          <a:p>
            <a:pPr lvl="1">
              <a:lnSpc>
                <a:spcPts val="1528"/>
              </a:lnSpc>
            </a:pPr>
            <a:endParaRPr lang="en-US" sz="2718" spc="27" dirty="0">
              <a:solidFill>
                <a:srgbClr val="022455"/>
              </a:solidFill>
              <a:latin typeface="Montserrat Light"/>
            </a:endParaRPr>
          </a:p>
          <a:p>
            <a:pPr lvl="1">
              <a:lnSpc>
                <a:spcPts val="4078"/>
              </a:lnSpc>
            </a:pPr>
            <a:r>
              <a:rPr lang="en-US" sz="2718" spc="27" dirty="0">
                <a:solidFill>
                  <a:srgbClr val="022455"/>
                </a:solidFill>
                <a:latin typeface="Montserrat Light"/>
              </a:rPr>
              <a:t>“The Department expects schools to engage in a fact-specific inquiry to determine whether supportive measures constitute a reasonable burden on the parties.” </a:t>
            </a:r>
          </a:p>
          <a:p>
            <a:pPr algn="ctr">
              <a:lnSpc>
                <a:spcPts val="4078"/>
              </a:lnSpc>
            </a:pPr>
            <a:endParaRPr lang="en-US" sz="2718" spc="27" dirty="0">
              <a:solidFill>
                <a:srgbClr val="022455"/>
              </a:solidFill>
              <a:latin typeface="Montserrat Light"/>
            </a:endParaRPr>
          </a:p>
          <a:p>
            <a:pPr algn="ctr">
              <a:lnSpc>
                <a:spcPts val="4078"/>
              </a:lnSpc>
            </a:pPr>
            <a:endParaRPr lang="en-US" sz="2718" spc="27" dirty="0">
              <a:solidFill>
                <a:srgbClr val="022455"/>
              </a:solidFill>
              <a:latin typeface="Montserrat Light"/>
            </a:endParaRPr>
          </a:p>
          <a:p>
            <a:pPr algn="r">
              <a:lnSpc>
                <a:spcPts val="2578"/>
              </a:lnSpc>
            </a:pPr>
            <a:r>
              <a:rPr lang="en-US" sz="1718" spc="17" dirty="0">
                <a:solidFill>
                  <a:srgbClr val="940019"/>
                </a:solidFill>
                <a:latin typeface="Montserrat Classic" panose="020B0604020202020204" charset="0"/>
              </a:rPr>
              <a:t>§106.44</a:t>
            </a:r>
            <a:r>
              <a:rPr lang="en-US" sz="1718" spc="17" dirty="0">
                <a:solidFill>
                  <a:srgbClr val="940019"/>
                </a:solidFill>
                <a:latin typeface="Montserrat Classic" panose="020B0604020202020204" charset="0"/>
                <a:ea typeface="Montserrat Light Bold"/>
              </a:rPr>
              <a:t>(g)(2)</a:t>
            </a:r>
          </a:p>
        </p:txBody>
      </p:sp>
      <p:grpSp>
        <p:nvGrpSpPr>
          <p:cNvPr id="9" name="Group 6">
            <a:extLst>
              <a:ext uri="{FF2B5EF4-FFF2-40B4-BE49-F238E27FC236}">
                <a16:creationId xmlns:a16="http://schemas.microsoft.com/office/drawing/2014/main" id="{27EC751B-7D98-4554-9B6C-C8C24FE22C72}"/>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91BE15A7-30AA-4844-A281-4FDBB35CBC2E}"/>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37B6A41F-A10C-46A0-AB6F-34927183B8FA}"/>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072650" y="927849"/>
            <a:ext cx="11976772" cy="845820"/>
          </a:xfrm>
          <a:prstGeom prst="rect">
            <a:avLst/>
          </a:prstGeom>
        </p:spPr>
        <p:txBody>
          <a:bodyPr lIns="0" tIns="0" rIns="0" bIns="0" rtlCol="0" anchor="t">
            <a:spAutoFit/>
          </a:bodyPr>
          <a:lstStyle/>
          <a:p>
            <a:pPr algn="ctr">
              <a:lnSpc>
                <a:spcPts val="6929"/>
              </a:lnSpc>
            </a:pPr>
            <a:r>
              <a:rPr lang="en-US" sz="4949" dirty="0">
                <a:solidFill>
                  <a:srgbClr val="022455"/>
                </a:solidFill>
                <a:latin typeface="Merriweather Bold"/>
              </a:rPr>
              <a:t>Challenging Supportive Measures</a:t>
            </a:r>
          </a:p>
        </p:txBody>
      </p:sp>
      <p:sp>
        <p:nvSpPr>
          <p:cNvPr id="5" name="TextBox 5"/>
          <p:cNvSpPr txBox="1"/>
          <p:nvPr/>
        </p:nvSpPr>
        <p:spPr>
          <a:xfrm>
            <a:off x="6862772" y="2286610"/>
            <a:ext cx="10396528" cy="967026"/>
          </a:xfrm>
          <a:prstGeom prst="rect">
            <a:avLst/>
          </a:prstGeom>
        </p:spPr>
        <p:txBody>
          <a:bodyPr lIns="0" tIns="0" rIns="0" bIns="0" rtlCol="0" anchor="t">
            <a:spAutoFit/>
          </a:bodyPr>
          <a:lstStyle/>
          <a:p>
            <a:pPr algn="l">
              <a:lnSpc>
                <a:spcPts val="3928"/>
              </a:lnSpc>
            </a:pPr>
            <a:r>
              <a:rPr lang="en-US" sz="2618" spc="26" dirty="0">
                <a:solidFill>
                  <a:srgbClr val="022455"/>
                </a:solidFill>
                <a:latin typeface="Montserrat Light"/>
              </a:rPr>
              <a:t>Parties must have an opportunity to challenge the supportive measures:</a:t>
            </a:r>
          </a:p>
        </p:txBody>
      </p:sp>
      <p:sp>
        <p:nvSpPr>
          <p:cNvPr id="9" name="TextBox 9"/>
          <p:cNvSpPr txBox="1"/>
          <p:nvPr/>
        </p:nvSpPr>
        <p:spPr>
          <a:xfrm>
            <a:off x="7363057" y="3433699"/>
            <a:ext cx="10396528" cy="5030223"/>
          </a:xfrm>
          <a:prstGeom prst="rect">
            <a:avLst/>
          </a:prstGeom>
        </p:spPr>
        <p:txBody>
          <a:bodyPr lIns="0" tIns="0" rIns="0" bIns="0" rtlCol="0" anchor="t">
            <a:spAutoFit/>
          </a:bodyPr>
          <a:lstStyle/>
          <a:p>
            <a:pPr marL="457200" indent="-457200">
              <a:lnSpc>
                <a:spcPts val="3667"/>
              </a:lnSpc>
              <a:buFont typeface="Arial" panose="020B0604020202020204" pitchFamily="34" charset="0"/>
              <a:buChar char="•"/>
            </a:pPr>
            <a:r>
              <a:rPr lang="en-US" sz="2619" dirty="0">
                <a:solidFill>
                  <a:srgbClr val="022455"/>
                </a:solidFill>
                <a:latin typeface="Montserrat Light"/>
              </a:rPr>
              <a:t>Decisionmaker cannot be the same person who implemented the measures.</a:t>
            </a:r>
          </a:p>
          <a:p>
            <a:pPr marL="457200" indent="-457200">
              <a:lnSpc>
                <a:spcPts val="3667"/>
              </a:lnSpc>
              <a:buFont typeface="Arial" panose="020B0604020202020204" pitchFamily="34" charset="0"/>
              <a:buChar char="•"/>
            </a:pPr>
            <a:r>
              <a:rPr lang="en-US" sz="2619" dirty="0">
                <a:solidFill>
                  <a:srgbClr val="022455"/>
                </a:solidFill>
                <a:latin typeface="Montserrat Light"/>
              </a:rPr>
              <a:t>The parties can seek modification or reversal of the school’s decision to provide, deny, modify, or terminate supportive measures.</a:t>
            </a:r>
          </a:p>
          <a:p>
            <a:pPr marL="457200" indent="-457200">
              <a:lnSpc>
                <a:spcPts val="3667"/>
              </a:lnSpc>
              <a:buFont typeface="Arial" panose="020B0604020202020204" pitchFamily="34" charset="0"/>
              <a:buChar char="•"/>
            </a:pPr>
            <a:r>
              <a:rPr lang="en-US" sz="2619" dirty="0">
                <a:solidFill>
                  <a:srgbClr val="022455"/>
                </a:solidFill>
                <a:latin typeface="Montserrat Light"/>
              </a:rPr>
              <a:t>If the circumstances that impact a party change materially after the appeal, the school must provide another opportunity to challenge.</a:t>
            </a:r>
          </a:p>
          <a:p>
            <a:pPr marL="457200" indent="-457200">
              <a:lnSpc>
                <a:spcPts val="3667"/>
              </a:lnSpc>
              <a:buFont typeface="Arial" panose="020B0604020202020204" pitchFamily="34" charset="0"/>
              <a:buChar char="•"/>
            </a:pPr>
            <a:r>
              <a:rPr lang="en-US" sz="2619" dirty="0">
                <a:solidFill>
                  <a:srgbClr val="022455"/>
                </a:solidFill>
                <a:latin typeface="Montserrat Light"/>
              </a:rPr>
              <a:t>Can only challenge supportive measures that are applicable to them.</a:t>
            </a:r>
          </a:p>
          <a:p>
            <a:pPr algn="r">
              <a:lnSpc>
                <a:spcPts val="2408"/>
              </a:lnSpc>
            </a:pPr>
            <a:r>
              <a:rPr lang="en-US" sz="1720" dirty="0">
                <a:solidFill>
                  <a:srgbClr val="940019"/>
                </a:solidFill>
                <a:latin typeface="Montserrat Light" panose="020B0604020202020204" charset="0"/>
              </a:rPr>
              <a:t>§ </a:t>
            </a:r>
            <a:r>
              <a:rPr lang="en-US" sz="1720" dirty="0">
                <a:solidFill>
                  <a:srgbClr val="940019"/>
                </a:solidFill>
                <a:latin typeface="Montserrat Light" panose="020B0604020202020204" charset="0"/>
                <a:ea typeface="Montserrat Light Bold"/>
              </a:rPr>
              <a:t>106.44(g)(4)</a:t>
            </a:r>
          </a:p>
        </p:txBody>
      </p:sp>
      <p:grpSp>
        <p:nvGrpSpPr>
          <p:cNvPr id="10" name="Group 6">
            <a:extLst>
              <a:ext uri="{FF2B5EF4-FFF2-40B4-BE49-F238E27FC236}">
                <a16:creationId xmlns:a16="http://schemas.microsoft.com/office/drawing/2014/main" id="{54D075F4-687B-4417-83CA-DEAC8EDDE9EB}"/>
              </a:ext>
            </a:extLst>
          </p:cNvPr>
          <p:cNvGrpSpPr/>
          <p:nvPr/>
        </p:nvGrpSpPr>
        <p:grpSpPr>
          <a:xfrm>
            <a:off x="0" y="9196665"/>
            <a:ext cx="18387538" cy="755055"/>
            <a:chOff x="0" y="0"/>
            <a:chExt cx="24926137" cy="1006740"/>
          </a:xfrm>
        </p:grpSpPr>
        <p:sp>
          <p:nvSpPr>
            <p:cNvPr id="11" name="AutoShape 7">
              <a:extLst>
                <a:ext uri="{FF2B5EF4-FFF2-40B4-BE49-F238E27FC236}">
                  <a16:creationId xmlns:a16="http://schemas.microsoft.com/office/drawing/2014/main" id="{B20D5315-1C47-4960-9253-26596E6A43FC}"/>
                </a:ext>
              </a:extLst>
            </p:cNvPr>
            <p:cNvSpPr/>
            <p:nvPr/>
          </p:nvSpPr>
          <p:spPr>
            <a:xfrm>
              <a:off x="0" y="0"/>
              <a:ext cx="24926137" cy="131189"/>
            </a:xfrm>
            <a:prstGeom prst="rect">
              <a:avLst/>
            </a:prstGeom>
            <a:solidFill>
              <a:srgbClr val="022455"/>
            </a:solidFill>
          </p:spPr>
        </p:sp>
        <p:sp>
          <p:nvSpPr>
            <p:cNvPr id="12" name="TextBox 8">
              <a:extLst>
                <a:ext uri="{FF2B5EF4-FFF2-40B4-BE49-F238E27FC236}">
                  <a16:creationId xmlns:a16="http://schemas.microsoft.com/office/drawing/2014/main" id="{B8AFF794-B7FA-4F94-B832-FC2785833583}"/>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615684" y="1353963"/>
            <a:ext cx="10543443" cy="878841"/>
          </a:xfrm>
          <a:prstGeom prst="rect">
            <a:avLst/>
          </a:prstGeom>
        </p:spPr>
        <p:txBody>
          <a:bodyPr lIns="0" tIns="0" rIns="0" bIns="0" rtlCol="0" anchor="t">
            <a:spAutoFit/>
          </a:bodyPr>
          <a:lstStyle/>
          <a:p>
            <a:pPr algn="ctr">
              <a:lnSpc>
                <a:spcPts val="7209"/>
              </a:lnSpc>
            </a:pPr>
            <a:r>
              <a:rPr lang="en-US" sz="5149" dirty="0">
                <a:solidFill>
                  <a:srgbClr val="022455"/>
                </a:solidFill>
                <a:latin typeface="Merriweather Bold"/>
              </a:rPr>
              <a:t>Broader “Jurisdictional” Reach</a:t>
            </a:r>
          </a:p>
        </p:txBody>
      </p:sp>
      <p:sp>
        <p:nvSpPr>
          <p:cNvPr id="5" name="TextBox 5"/>
          <p:cNvSpPr txBox="1"/>
          <p:nvPr/>
        </p:nvSpPr>
        <p:spPr>
          <a:xfrm>
            <a:off x="7123247" y="3039419"/>
            <a:ext cx="10585140" cy="5284139"/>
          </a:xfrm>
          <a:prstGeom prst="rect">
            <a:avLst/>
          </a:prstGeom>
        </p:spPr>
        <p:txBody>
          <a:bodyPr lIns="0" tIns="0" rIns="0" bIns="0" rtlCol="0" anchor="t">
            <a:spAutoFit/>
          </a:bodyPr>
          <a:lstStyle/>
          <a:p>
            <a:pPr>
              <a:lnSpc>
                <a:spcPts val="4678"/>
              </a:lnSpc>
            </a:pPr>
            <a:r>
              <a:rPr lang="en-US" sz="3200" spc="31" dirty="0">
                <a:solidFill>
                  <a:srgbClr val="022455"/>
                </a:solidFill>
                <a:latin typeface="Montserrat Light"/>
              </a:rPr>
              <a:t>In addition, covered conduct may extend beyond a school’s borders if it occurs under a school’s education program or activity in the U.S., including conduct that is subject to the school’s disciplinary authority, </a:t>
            </a:r>
            <a:r>
              <a:rPr lang="en-US" sz="3200" spc="31" dirty="0">
                <a:solidFill>
                  <a:srgbClr val="022455"/>
                </a:solidFill>
                <a:highlight>
                  <a:srgbClr val="FFFF00"/>
                </a:highlight>
                <a:latin typeface="Montserrat Light"/>
              </a:rPr>
              <a:t>even when conduct alleged to be contributing to the hostile environment occurred outside the education program or activity</a:t>
            </a:r>
          </a:p>
          <a:p>
            <a:pPr>
              <a:lnSpc>
                <a:spcPts val="4678"/>
              </a:lnSpc>
            </a:pPr>
            <a:r>
              <a:rPr lang="en-US" sz="3200" spc="31" dirty="0">
                <a:solidFill>
                  <a:srgbClr val="022455"/>
                </a:solidFill>
                <a:highlight>
                  <a:srgbClr val="FFFF00"/>
                </a:highlight>
                <a:latin typeface="Montserrat Light"/>
              </a:rPr>
              <a:t>or outside the U.S.</a:t>
            </a:r>
            <a:endParaRPr lang="en-US" sz="3118" spc="31" dirty="0">
              <a:solidFill>
                <a:srgbClr val="022455"/>
              </a:solidFill>
              <a:highlight>
                <a:srgbClr val="FFFF00"/>
              </a:highlight>
              <a:latin typeface="Montserrat Light"/>
            </a:endParaRPr>
          </a:p>
          <a:p>
            <a:pPr algn="l">
              <a:lnSpc>
                <a:spcPts val="3952"/>
              </a:lnSpc>
            </a:pPr>
            <a:endParaRPr lang="en-US" sz="3118" spc="31" dirty="0">
              <a:solidFill>
                <a:srgbClr val="022455"/>
              </a:solidFill>
              <a:latin typeface="Montserrat Light"/>
            </a:endParaRPr>
          </a:p>
        </p:txBody>
      </p:sp>
      <p:grpSp>
        <p:nvGrpSpPr>
          <p:cNvPr id="9" name="Group 6">
            <a:extLst>
              <a:ext uri="{FF2B5EF4-FFF2-40B4-BE49-F238E27FC236}">
                <a16:creationId xmlns:a16="http://schemas.microsoft.com/office/drawing/2014/main" id="{391C9568-0E89-4C40-AD78-7CFAC36B9C7B}"/>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B9924978-F8E9-4A57-A126-9192784BF4D0}"/>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7B8417FD-0738-4B71-B1DC-88E787399361}"/>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6583750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271738" cy="10287000"/>
          </a:xfrm>
          <a:custGeom>
            <a:avLst/>
            <a:gdLst/>
            <a:ahLst/>
            <a:cxnLst/>
            <a:rect l="l" t="t" r="r" b="b"/>
            <a:pathLst>
              <a:path w="6271738" h="11468100">
                <a:moveTo>
                  <a:pt x="0" y="0"/>
                </a:moveTo>
                <a:lnTo>
                  <a:pt x="6271738" y="0"/>
                </a:lnTo>
                <a:lnTo>
                  <a:pt x="6271738" y="11468100"/>
                </a:lnTo>
                <a:lnTo>
                  <a:pt x="0" y="11468100"/>
                </a:lnTo>
                <a:lnTo>
                  <a:pt x="0" y="0"/>
                </a:lnTo>
                <a:close/>
              </a:path>
            </a:pathLst>
          </a:custGeom>
          <a:blipFill>
            <a:blip r:embed="rId2">
              <a:alphaModFix amt="15000"/>
            </a:blip>
            <a:stretch>
              <a:fillRect l="-84398" r="-89882"/>
            </a:stretch>
          </a:blipFill>
        </p:spPr>
      </p:sp>
      <p:graphicFrame>
        <p:nvGraphicFramePr>
          <p:cNvPr id="7" name="Table 7"/>
          <p:cNvGraphicFramePr>
            <a:graphicFrameLocks noGrp="1"/>
          </p:cNvGraphicFramePr>
          <p:nvPr>
            <p:extLst>
              <p:ext uri="{D42A27DB-BD31-4B8C-83A1-F6EECF244321}">
                <p14:modId xmlns:p14="http://schemas.microsoft.com/office/powerpoint/2010/main" val="3996607421"/>
              </p:ext>
            </p:extLst>
          </p:nvPr>
        </p:nvGraphicFramePr>
        <p:xfrm>
          <a:off x="6646808" y="1655598"/>
          <a:ext cx="11051703" cy="6629400"/>
        </p:xfrm>
        <a:graphic>
          <a:graphicData uri="http://schemas.openxmlformats.org/drawingml/2006/table">
            <a:tbl>
              <a:tblPr/>
              <a:tblGrid>
                <a:gridCol w="7923909">
                  <a:extLst>
                    <a:ext uri="{9D8B030D-6E8A-4147-A177-3AD203B41FA5}">
                      <a16:colId xmlns:a16="http://schemas.microsoft.com/office/drawing/2014/main" val="20000"/>
                    </a:ext>
                  </a:extLst>
                </a:gridCol>
                <a:gridCol w="3127794">
                  <a:extLst>
                    <a:ext uri="{9D8B030D-6E8A-4147-A177-3AD203B41FA5}">
                      <a16:colId xmlns:a16="http://schemas.microsoft.com/office/drawing/2014/main" val="20001"/>
                    </a:ext>
                  </a:extLst>
                </a:gridCol>
              </a:tblGrid>
              <a:tr h="1657350">
                <a:tc>
                  <a:txBody>
                    <a:bodyPr/>
                    <a:lstStyle/>
                    <a:p>
                      <a:pPr algn="l">
                        <a:lnSpc>
                          <a:spcPts val="3079"/>
                        </a:lnSpc>
                        <a:defRPr/>
                      </a:pPr>
                      <a:r>
                        <a:rPr lang="en-US" sz="2199" dirty="0">
                          <a:solidFill>
                            <a:srgbClr val="022455"/>
                          </a:solidFill>
                          <a:latin typeface="Montserrat 2"/>
                        </a:rPr>
                        <a:t>Supportive measures are NOT exclusive to complainants, and should be offered equally to respondents and complainants as necessary.</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ctr">
                        <a:lnSpc>
                          <a:spcPts val="3079"/>
                        </a:lnSpc>
                        <a:defRPr/>
                      </a:pPr>
                      <a:r>
                        <a:rPr lang="en-US" sz="2199" dirty="0">
                          <a:solidFill>
                            <a:srgbClr val="940019"/>
                          </a:solidFill>
                          <a:latin typeface="Montserrat 2"/>
                        </a:rPr>
                        <a:t>34 CFR 106.44(g)</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0"/>
                  </a:ext>
                </a:extLst>
              </a:tr>
              <a:tr h="1657350">
                <a:tc>
                  <a:txBody>
                    <a:bodyPr/>
                    <a:lstStyle/>
                    <a:p>
                      <a:pPr algn="l">
                        <a:lnSpc>
                          <a:spcPts val="3079"/>
                        </a:lnSpc>
                        <a:defRPr/>
                      </a:pPr>
                      <a:r>
                        <a:rPr lang="en-US" sz="2199" dirty="0">
                          <a:solidFill>
                            <a:srgbClr val="022455"/>
                          </a:solidFill>
                          <a:latin typeface="Montserrat 2"/>
                        </a:rPr>
                        <a:t>Supportive measures CAN AND SHOULD be offered or put in place, even if a matter does not meet Title IX criteria, if a student needs the supports. </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ctr">
                        <a:lnSpc>
                          <a:spcPts val="3079"/>
                        </a:lnSpc>
                        <a:defRPr/>
                      </a:pPr>
                      <a:r>
                        <a:rPr lang="en-US" sz="2199" dirty="0">
                          <a:solidFill>
                            <a:srgbClr val="940019"/>
                          </a:solidFill>
                          <a:latin typeface="Montserrat 2"/>
                        </a:rPr>
                        <a:t>34 CFR 106.44(g)</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1"/>
                  </a:ext>
                </a:extLst>
              </a:tr>
              <a:tr h="1657350">
                <a:tc>
                  <a:txBody>
                    <a:bodyPr/>
                    <a:lstStyle/>
                    <a:p>
                      <a:pPr algn="l">
                        <a:lnSpc>
                          <a:spcPts val="3079"/>
                        </a:lnSpc>
                        <a:defRPr/>
                      </a:pPr>
                      <a:r>
                        <a:rPr lang="en-US" sz="2199" dirty="0">
                          <a:solidFill>
                            <a:srgbClr val="022455"/>
                          </a:solidFill>
                          <a:latin typeface="Montserrat 2"/>
                        </a:rPr>
                        <a:t>Supportive measures CAN CONTINUE even after Title IX decision is rendered, thus making them long-term supports.</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ctr">
                        <a:lnSpc>
                          <a:spcPts val="3079"/>
                        </a:lnSpc>
                        <a:defRPr/>
                      </a:pPr>
                      <a:r>
                        <a:rPr lang="en-US" sz="2199" dirty="0">
                          <a:solidFill>
                            <a:srgbClr val="940019"/>
                          </a:solidFill>
                          <a:latin typeface="Montserrat 2"/>
                        </a:rPr>
                        <a:t>34 CFR 106.44(g)(3)</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2"/>
                  </a:ext>
                </a:extLst>
              </a:tr>
              <a:tr h="1657350">
                <a:tc>
                  <a:txBody>
                    <a:bodyPr/>
                    <a:lstStyle/>
                    <a:p>
                      <a:pPr algn="l">
                        <a:lnSpc>
                          <a:spcPts val="3079"/>
                        </a:lnSpc>
                        <a:defRPr/>
                      </a:pPr>
                      <a:r>
                        <a:rPr lang="en-US" sz="2199" dirty="0">
                          <a:solidFill>
                            <a:srgbClr val="022455"/>
                          </a:solidFill>
                          <a:latin typeface="Montserrat 2"/>
                        </a:rPr>
                        <a:t>Supportive measures CAN AND SHOULD include supports for students to access the Title IX Grievance Procedures as needed.</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ctr">
                        <a:lnSpc>
                          <a:spcPts val="3079"/>
                        </a:lnSpc>
                        <a:defRPr/>
                      </a:pPr>
                      <a:r>
                        <a:rPr lang="en-US" sz="2199" dirty="0">
                          <a:solidFill>
                            <a:srgbClr val="940019"/>
                          </a:solidFill>
                          <a:latin typeface="Montserrat 2"/>
                        </a:rPr>
                        <a:t>34 CFR 106.44(g)(6)</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8" name="TextBox 4">
            <a:extLst>
              <a:ext uri="{FF2B5EF4-FFF2-40B4-BE49-F238E27FC236}">
                <a16:creationId xmlns:a16="http://schemas.microsoft.com/office/drawing/2014/main" id="{A59957C0-5230-497A-8EFC-0215A26C8C4B}"/>
              </a:ext>
            </a:extLst>
          </p:cNvPr>
          <p:cNvSpPr txBox="1"/>
          <p:nvPr/>
        </p:nvSpPr>
        <p:spPr>
          <a:xfrm>
            <a:off x="6027878" y="678376"/>
            <a:ext cx="11976772" cy="845820"/>
          </a:xfrm>
          <a:prstGeom prst="rect">
            <a:avLst/>
          </a:prstGeom>
        </p:spPr>
        <p:txBody>
          <a:bodyPr lIns="0" tIns="0" rIns="0" bIns="0" rtlCol="0" anchor="t">
            <a:spAutoFit/>
          </a:bodyPr>
          <a:lstStyle/>
          <a:p>
            <a:pPr algn="ctr">
              <a:lnSpc>
                <a:spcPts val="6929"/>
              </a:lnSpc>
            </a:pPr>
            <a:r>
              <a:rPr lang="en-US" sz="4949" dirty="0">
                <a:solidFill>
                  <a:srgbClr val="022455"/>
                </a:solidFill>
                <a:latin typeface="Merriweather Bold"/>
              </a:rPr>
              <a:t>Supportive Measures</a:t>
            </a:r>
          </a:p>
        </p:txBody>
      </p:sp>
      <p:grpSp>
        <p:nvGrpSpPr>
          <p:cNvPr id="9" name="Group 6">
            <a:extLst>
              <a:ext uri="{FF2B5EF4-FFF2-40B4-BE49-F238E27FC236}">
                <a16:creationId xmlns:a16="http://schemas.microsoft.com/office/drawing/2014/main" id="{BA714DD5-968D-40A5-BC5E-D7F62DCF07B6}"/>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B114C5D3-384D-4826-9339-C50E8F3EA4CD}"/>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FC99F58A-647D-4E03-8A5F-BB393B022976}"/>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4633945" y="0"/>
            <a:ext cx="13654055"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615684" y="1150989"/>
            <a:ext cx="10737419" cy="864596"/>
          </a:xfrm>
          <a:prstGeom prst="rect">
            <a:avLst/>
          </a:prstGeom>
        </p:spPr>
        <p:txBody>
          <a:bodyPr wrap="square" lIns="0" tIns="0" rIns="0" bIns="0" rtlCol="0" anchor="t">
            <a:spAutoFit/>
          </a:bodyPr>
          <a:lstStyle/>
          <a:p>
            <a:pPr algn="ctr">
              <a:lnSpc>
                <a:spcPts val="7209"/>
              </a:lnSpc>
            </a:pPr>
            <a:r>
              <a:rPr lang="en-US" sz="5149" dirty="0">
                <a:solidFill>
                  <a:srgbClr val="022455"/>
                </a:solidFill>
                <a:latin typeface="Merriweather Bold"/>
              </a:rPr>
              <a:t>Supportive Measures Examples:</a:t>
            </a:r>
          </a:p>
        </p:txBody>
      </p:sp>
      <p:sp>
        <p:nvSpPr>
          <p:cNvPr id="5" name="TextBox 5"/>
          <p:cNvSpPr txBox="1"/>
          <p:nvPr/>
        </p:nvSpPr>
        <p:spPr>
          <a:xfrm>
            <a:off x="6973310" y="2575230"/>
            <a:ext cx="10379793" cy="6041946"/>
          </a:xfrm>
          <a:prstGeom prst="rect">
            <a:avLst/>
          </a:prstGeom>
        </p:spPr>
        <p:txBody>
          <a:bodyPr lIns="0" tIns="0" rIns="0" bIns="0" rtlCol="0" anchor="t">
            <a:spAutoFit/>
          </a:bodyPr>
          <a:lstStyle/>
          <a:p>
            <a:pPr marL="630157" lvl="1" indent="-315079" algn="l">
              <a:lnSpc>
                <a:spcPts val="4378"/>
              </a:lnSpc>
              <a:buFont typeface="Arial"/>
              <a:buChar char="•"/>
            </a:pPr>
            <a:r>
              <a:rPr lang="en-US" sz="2918" spc="29" dirty="0">
                <a:solidFill>
                  <a:srgbClr val="022455"/>
                </a:solidFill>
                <a:latin typeface="Montserrat Light"/>
              </a:rPr>
              <a:t>Counseling</a:t>
            </a:r>
          </a:p>
          <a:p>
            <a:pPr marL="630157" lvl="1" indent="-315079" algn="l">
              <a:lnSpc>
                <a:spcPts val="4378"/>
              </a:lnSpc>
              <a:buFont typeface="Arial"/>
              <a:buChar char="•"/>
            </a:pPr>
            <a:r>
              <a:rPr lang="en-US" sz="2918" spc="29" dirty="0">
                <a:solidFill>
                  <a:srgbClr val="022455"/>
                </a:solidFill>
                <a:latin typeface="Montserrat Light"/>
              </a:rPr>
              <a:t>Extensions of deadlines or other course-related adjustments</a:t>
            </a:r>
          </a:p>
          <a:p>
            <a:pPr marL="630157" lvl="1" indent="-315079" algn="l">
              <a:lnSpc>
                <a:spcPts val="4378"/>
              </a:lnSpc>
              <a:buFont typeface="Arial"/>
              <a:buChar char="•"/>
            </a:pPr>
            <a:r>
              <a:rPr lang="en-US" sz="2918" spc="29" dirty="0">
                <a:solidFill>
                  <a:srgbClr val="022455"/>
                </a:solidFill>
                <a:latin typeface="Montserrat Light"/>
              </a:rPr>
              <a:t>Modifications of work or class schedules (with permission of the party)</a:t>
            </a:r>
          </a:p>
          <a:p>
            <a:pPr marL="630157" lvl="1" indent="-315079" algn="l">
              <a:lnSpc>
                <a:spcPts val="4378"/>
              </a:lnSpc>
              <a:buFont typeface="Arial"/>
              <a:buChar char="•"/>
            </a:pPr>
            <a:r>
              <a:rPr lang="en-US" sz="2918" spc="29" dirty="0">
                <a:solidFill>
                  <a:srgbClr val="022455"/>
                </a:solidFill>
                <a:latin typeface="Montserrat Light"/>
              </a:rPr>
              <a:t>Safety plan</a:t>
            </a:r>
          </a:p>
          <a:p>
            <a:pPr marL="630157" lvl="1" indent="-315079" algn="l">
              <a:lnSpc>
                <a:spcPts val="4378"/>
              </a:lnSpc>
              <a:buFont typeface="Arial"/>
              <a:buChar char="•"/>
            </a:pPr>
            <a:r>
              <a:rPr lang="en-US" sz="2918" spc="29" dirty="0">
                <a:solidFill>
                  <a:srgbClr val="022455"/>
                </a:solidFill>
                <a:latin typeface="Montserrat Light"/>
              </a:rPr>
              <a:t>Campus escort services</a:t>
            </a:r>
          </a:p>
          <a:p>
            <a:pPr marL="630157" lvl="1" indent="-315079" algn="l">
              <a:lnSpc>
                <a:spcPts val="4378"/>
              </a:lnSpc>
              <a:buFont typeface="Arial"/>
              <a:buChar char="•"/>
            </a:pPr>
            <a:r>
              <a:rPr lang="en-US" sz="2918" spc="29" dirty="0">
                <a:solidFill>
                  <a:srgbClr val="022455"/>
                </a:solidFill>
                <a:latin typeface="Montserrat Light"/>
              </a:rPr>
              <a:t>Mutual restrictions on contact between the parties</a:t>
            </a:r>
          </a:p>
          <a:p>
            <a:pPr marL="630157" lvl="1" indent="-315079" algn="l">
              <a:lnSpc>
                <a:spcPts val="4378"/>
              </a:lnSpc>
              <a:buFont typeface="Arial"/>
              <a:buChar char="•"/>
            </a:pPr>
            <a:r>
              <a:rPr lang="en-US" sz="2918" spc="29" dirty="0">
                <a:solidFill>
                  <a:srgbClr val="022455"/>
                </a:solidFill>
                <a:latin typeface="Montserrat Light"/>
              </a:rPr>
              <a:t>Leaves of absence</a:t>
            </a:r>
          </a:p>
          <a:p>
            <a:pPr marL="630157" lvl="1" indent="-315079" algn="l">
              <a:lnSpc>
                <a:spcPts val="4378"/>
              </a:lnSpc>
              <a:buFont typeface="Arial"/>
              <a:buChar char="•"/>
            </a:pPr>
            <a:r>
              <a:rPr lang="en-US" sz="2918" spc="29" dirty="0">
                <a:solidFill>
                  <a:srgbClr val="022455"/>
                </a:solidFill>
                <a:latin typeface="Montserrat Light"/>
              </a:rPr>
              <a:t>Increased security and monitoring of certain areas of the campus</a:t>
            </a:r>
          </a:p>
        </p:txBody>
      </p:sp>
      <p:grpSp>
        <p:nvGrpSpPr>
          <p:cNvPr id="9" name="Group 6">
            <a:extLst>
              <a:ext uri="{FF2B5EF4-FFF2-40B4-BE49-F238E27FC236}">
                <a16:creationId xmlns:a16="http://schemas.microsoft.com/office/drawing/2014/main" id="{21637BE9-B117-4C2C-B7C9-30F8D365A48C}"/>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B7620641-FBED-46AF-9906-3CFE165E3515}"/>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DCC82344-5C24-4A8B-8251-846CB700BF8C}"/>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0" y="9196665"/>
            <a:ext cx="18288000" cy="137835"/>
          </a:xfrm>
          <a:prstGeom prst="rect">
            <a:avLst/>
          </a:prstGeom>
          <a:solidFill>
            <a:srgbClr val="940019"/>
          </a:solidFill>
        </p:spPr>
      </p:sp>
      <p:sp>
        <p:nvSpPr>
          <p:cNvPr id="3" name="Freeform 3"/>
          <p:cNvSpPr/>
          <p:nvPr/>
        </p:nvSpPr>
        <p:spPr>
          <a:xfrm>
            <a:off x="7313740" y="1028700"/>
            <a:ext cx="3660520" cy="3660520"/>
          </a:xfrm>
          <a:custGeom>
            <a:avLst/>
            <a:gdLst/>
            <a:ahLst/>
            <a:cxnLst/>
            <a:rect l="l" t="t" r="r" b="b"/>
            <a:pathLst>
              <a:path w="3660520" h="3660520">
                <a:moveTo>
                  <a:pt x="0" y="0"/>
                </a:moveTo>
                <a:lnTo>
                  <a:pt x="3660520" y="0"/>
                </a:lnTo>
                <a:lnTo>
                  <a:pt x="3660520" y="3660520"/>
                </a:lnTo>
                <a:lnTo>
                  <a:pt x="0" y="3660520"/>
                </a:lnTo>
                <a:lnTo>
                  <a:pt x="0" y="0"/>
                </a:lnTo>
                <a:close/>
              </a:path>
            </a:pathLst>
          </a:custGeom>
          <a:blipFill>
            <a:blip r:embed="rId2"/>
            <a:stretch>
              <a:fillRect/>
            </a:stretch>
          </a:blipFill>
        </p:spPr>
      </p:sp>
      <p:sp>
        <p:nvSpPr>
          <p:cNvPr id="4" name="TextBox 4"/>
          <p:cNvSpPr txBox="1"/>
          <p:nvPr/>
        </p:nvSpPr>
        <p:spPr>
          <a:xfrm>
            <a:off x="1232476" y="9555480"/>
            <a:ext cx="15823048" cy="396240"/>
          </a:xfrm>
          <a:prstGeom prst="rect">
            <a:avLst/>
          </a:prstGeom>
        </p:spPr>
        <p:txBody>
          <a:bodyPr lIns="0" tIns="0" rIns="0" bIns="0" rtlCol="0" anchor="t">
            <a:spAutoFit/>
          </a:bodyPr>
          <a:lstStyle/>
          <a:p>
            <a:pPr algn="r">
              <a:lnSpc>
                <a:spcPts val="3359"/>
              </a:lnSpc>
            </a:pPr>
            <a:r>
              <a:rPr lang="en-US" sz="2400" spc="192" dirty="0">
                <a:solidFill>
                  <a:srgbClr val="FFFFFF"/>
                </a:solidFill>
                <a:latin typeface="Montserrat 1"/>
              </a:rPr>
              <a:t>Appel, Yost &amp; Zee LLP</a:t>
            </a:r>
          </a:p>
        </p:txBody>
      </p:sp>
      <p:grpSp>
        <p:nvGrpSpPr>
          <p:cNvPr id="5" name="Group 5"/>
          <p:cNvGrpSpPr/>
          <p:nvPr/>
        </p:nvGrpSpPr>
        <p:grpSpPr>
          <a:xfrm>
            <a:off x="3292458" y="4775612"/>
            <a:ext cx="11703084" cy="3382839"/>
            <a:chOff x="0" y="-66675"/>
            <a:chExt cx="15604111" cy="4510452"/>
          </a:xfrm>
        </p:grpSpPr>
        <p:sp>
          <p:nvSpPr>
            <p:cNvPr id="6" name="TextBox 6"/>
            <p:cNvSpPr txBox="1"/>
            <p:nvPr/>
          </p:nvSpPr>
          <p:spPr>
            <a:xfrm>
              <a:off x="395607" y="3798617"/>
              <a:ext cx="14812898" cy="645160"/>
            </a:xfrm>
            <a:prstGeom prst="rect">
              <a:avLst/>
            </a:prstGeom>
          </p:spPr>
          <p:txBody>
            <a:bodyPr lIns="0" tIns="0" rIns="0" bIns="0" rtlCol="0" anchor="t">
              <a:spAutoFit/>
            </a:bodyPr>
            <a:lstStyle/>
            <a:p>
              <a:pPr algn="ctr">
                <a:lnSpc>
                  <a:spcPts val="4200"/>
                </a:lnSpc>
              </a:pPr>
              <a:endParaRPr dirty="0"/>
            </a:p>
          </p:txBody>
        </p:sp>
        <p:sp>
          <p:nvSpPr>
            <p:cNvPr id="7" name="TextBox 7"/>
            <p:cNvSpPr txBox="1"/>
            <p:nvPr/>
          </p:nvSpPr>
          <p:spPr>
            <a:xfrm>
              <a:off x="0" y="-66675"/>
              <a:ext cx="15604111" cy="1491691"/>
            </a:xfrm>
            <a:prstGeom prst="rect">
              <a:avLst/>
            </a:prstGeom>
          </p:spPr>
          <p:txBody>
            <a:bodyPr lIns="0" tIns="0" rIns="0" bIns="0" rtlCol="0" anchor="t">
              <a:spAutoFit/>
            </a:bodyPr>
            <a:lstStyle/>
            <a:p>
              <a:pPr algn="ctr">
                <a:lnSpc>
                  <a:spcPts val="9169"/>
                </a:lnSpc>
              </a:pPr>
              <a:r>
                <a:rPr lang="en-US" sz="6999" spc="202" dirty="0">
                  <a:solidFill>
                    <a:srgbClr val="FFFFFF"/>
                  </a:solidFill>
                  <a:latin typeface="Merriweather"/>
                </a:rPr>
                <a:t>Title IX Coordinator</a:t>
              </a:r>
            </a:p>
          </p:txBody>
        </p:sp>
      </p:gr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6">
            <a:extLst>
              <a:ext uri="{FF2B5EF4-FFF2-40B4-BE49-F238E27FC236}">
                <a16:creationId xmlns:a16="http://schemas.microsoft.com/office/drawing/2014/main" id="{05DEC6CC-0463-417D-9F71-BD04FC7CB8EF}"/>
              </a:ext>
            </a:extLst>
          </p:cNvPr>
          <p:cNvGrpSpPr/>
          <p:nvPr/>
        </p:nvGrpSpPr>
        <p:grpSpPr>
          <a:xfrm>
            <a:off x="0" y="9196665"/>
            <a:ext cx="18387538" cy="755055"/>
            <a:chOff x="0" y="0"/>
            <a:chExt cx="24926137" cy="1006740"/>
          </a:xfrm>
        </p:grpSpPr>
        <p:sp>
          <p:nvSpPr>
            <p:cNvPr id="14" name="AutoShape 7">
              <a:extLst>
                <a:ext uri="{FF2B5EF4-FFF2-40B4-BE49-F238E27FC236}">
                  <a16:creationId xmlns:a16="http://schemas.microsoft.com/office/drawing/2014/main" id="{3EDE4245-4B5B-4CEF-B7EA-9A07D13B48EF}"/>
                </a:ext>
              </a:extLst>
            </p:cNvPr>
            <p:cNvSpPr/>
            <p:nvPr/>
          </p:nvSpPr>
          <p:spPr>
            <a:xfrm>
              <a:off x="0" y="0"/>
              <a:ext cx="24926137" cy="131189"/>
            </a:xfrm>
            <a:prstGeom prst="rect">
              <a:avLst/>
            </a:prstGeom>
            <a:solidFill>
              <a:srgbClr val="022455"/>
            </a:solidFill>
          </p:spPr>
        </p:sp>
        <p:sp>
          <p:nvSpPr>
            <p:cNvPr id="15" name="TextBox 8">
              <a:extLst>
                <a:ext uri="{FF2B5EF4-FFF2-40B4-BE49-F238E27FC236}">
                  <a16:creationId xmlns:a16="http://schemas.microsoft.com/office/drawing/2014/main" id="{BA5DC93C-1344-4CC1-AE08-15FB41F18057}"/>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3" name="Group 3"/>
          <p:cNvGrpSpPr>
            <a:grpSpLocks noChangeAspect="1"/>
          </p:cNvGrpSpPr>
          <p:nvPr/>
        </p:nvGrpSpPr>
        <p:grpSpPr>
          <a:xfrm>
            <a:off x="13059055" y="0"/>
            <a:ext cx="5228945" cy="10287001"/>
            <a:chOff x="0" y="151411"/>
            <a:chExt cx="6350000" cy="5691921"/>
          </a:xfrm>
        </p:grpSpPr>
        <p:sp>
          <p:nvSpPr>
            <p:cNvPr id="4" name="Freeform 4"/>
            <p:cNvSpPr/>
            <p:nvPr/>
          </p:nvSpPr>
          <p:spPr>
            <a:xfrm>
              <a:off x="0" y="151411"/>
              <a:ext cx="6350000" cy="5691921"/>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5" name="Group 5"/>
          <p:cNvGrpSpPr/>
          <p:nvPr/>
        </p:nvGrpSpPr>
        <p:grpSpPr>
          <a:xfrm>
            <a:off x="13059055" y="0"/>
            <a:ext cx="5228945" cy="10287000"/>
            <a:chOff x="0" y="0"/>
            <a:chExt cx="1768803" cy="3479800"/>
          </a:xfrm>
        </p:grpSpPr>
        <p:sp>
          <p:nvSpPr>
            <p:cNvPr id="6" name="Freeform 6"/>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8" name="TextBox 8"/>
          <p:cNvSpPr txBox="1"/>
          <p:nvPr/>
        </p:nvSpPr>
        <p:spPr>
          <a:xfrm>
            <a:off x="1219200" y="664686"/>
            <a:ext cx="12549472" cy="752963"/>
          </a:xfrm>
          <a:prstGeom prst="rect">
            <a:avLst/>
          </a:prstGeom>
        </p:spPr>
        <p:txBody>
          <a:bodyPr lIns="0" tIns="0" rIns="0" bIns="0" rtlCol="0" anchor="t">
            <a:spAutoFit/>
          </a:bodyPr>
          <a:lstStyle/>
          <a:p>
            <a:pPr algn="l">
              <a:lnSpc>
                <a:spcPts val="6300"/>
              </a:lnSpc>
            </a:pPr>
            <a:r>
              <a:rPr lang="en-US" sz="4400" spc="45" dirty="0">
                <a:solidFill>
                  <a:srgbClr val="022455"/>
                </a:solidFill>
                <a:latin typeface="Merriweather Bold"/>
              </a:rPr>
              <a:t>Title IX Coordinator Responsibilities</a:t>
            </a:r>
          </a:p>
        </p:txBody>
      </p:sp>
      <p:sp>
        <p:nvSpPr>
          <p:cNvPr id="11" name="TextBox 11"/>
          <p:cNvSpPr txBox="1"/>
          <p:nvPr/>
        </p:nvSpPr>
        <p:spPr>
          <a:xfrm>
            <a:off x="990600" y="1752930"/>
            <a:ext cx="9997156" cy="7181453"/>
          </a:xfrm>
          <a:prstGeom prst="rect">
            <a:avLst/>
          </a:prstGeom>
        </p:spPr>
        <p:txBody>
          <a:bodyPr wrap="square" lIns="0" tIns="0" rIns="0" bIns="0" rtlCol="0" anchor="t">
            <a:spAutoFit/>
          </a:bodyPr>
          <a:lstStyle/>
          <a:p>
            <a:pPr marL="342900" indent="-342900">
              <a:lnSpc>
                <a:spcPts val="2799"/>
              </a:lnSpc>
              <a:buFont typeface="Arial" panose="020B0604020202020204" pitchFamily="34" charset="0"/>
              <a:buChar char="•"/>
            </a:pPr>
            <a:r>
              <a:rPr lang="en-US" sz="2400" dirty="0">
                <a:solidFill>
                  <a:srgbClr val="022455"/>
                </a:solidFill>
                <a:latin typeface="Montserrat Light" panose="020B0604020202020204" charset="0"/>
              </a:rPr>
              <a:t>106.8: Retain ultimate oversight over compliance responsibilities; if there are more than one Coordinators, one must be designated as the one with ultimate oversight</a:t>
            </a:r>
          </a:p>
          <a:p>
            <a:pPr>
              <a:lnSpc>
                <a:spcPts val="1400"/>
              </a:lnSpc>
            </a:pPr>
            <a:endParaRPr lang="en-US" sz="2400" dirty="0">
              <a:solidFill>
                <a:srgbClr val="022455"/>
              </a:solidFill>
              <a:latin typeface="Montserrat Light" panose="020B0604020202020204" charset="0"/>
            </a:endParaRPr>
          </a:p>
          <a:p>
            <a:pPr marL="342900" indent="-342900">
              <a:lnSpc>
                <a:spcPts val="2799"/>
              </a:lnSpc>
              <a:buFont typeface="Arial" panose="020B0604020202020204" pitchFamily="34" charset="0"/>
              <a:buChar char="•"/>
            </a:pPr>
            <a:r>
              <a:rPr lang="en-US" sz="2400" dirty="0">
                <a:solidFill>
                  <a:srgbClr val="022455"/>
                </a:solidFill>
                <a:latin typeface="Montserrat Light" panose="020B0604020202020204" charset="0"/>
              </a:rPr>
              <a:t>106.8(d): Be trained</a:t>
            </a:r>
          </a:p>
          <a:p>
            <a:pPr>
              <a:lnSpc>
                <a:spcPts val="1400"/>
              </a:lnSpc>
            </a:pPr>
            <a:endParaRPr lang="en-US" sz="2400" dirty="0">
              <a:solidFill>
                <a:srgbClr val="022455"/>
              </a:solidFill>
              <a:latin typeface="Montserrat Light" panose="020B0604020202020204" charset="0"/>
            </a:endParaRPr>
          </a:p>
          <a:p>
            <a:pPr marL="342900" indent="-342900">
              <a:lnSpc>
                <a:spcPts val="2799"/>
              </a:lnSpc>
              <a:buFont typeface="Arial" panose="020B0604020202020204" pitchFamily="34" charset="0"/>
              <a:buChar char="•"/>
            </a:pPr>
            <a:r>
              <a:rPr lang="en-US" sz="2400" dirty="0">
                <a:solidFill>
                  <a:srgbClr val="022455"/>
                </a:solidFill>
                <a:latin typeface="Montserrat Light" panose="020B0604020202020204" charset="0"/>
              </a:rPr>
              <a:t>106.8(f): Maintain records of:</a:t>
            </a:r>
          </a:p>
          <a:p>
            <a:pPr marL="1015998" lvl="2" indent="-342900">
              <a:lnSpc>
                <a:spcPts val="2799"/>
              </a:lnSpc>
              <a:buFont typeface="Wingdings" panose="05000000000000000000" pitchFamily="2" charset="2"/>
              <a:buChar char="§"/>
            </a:pPr>
            <a:r>
              <a:rPr lang="en-US" sz="2400" dirty="0">
                <a:solidFill>
                  <a:srgbClr val="022455"/>
                </a:solidFill>
                <a:latin typeface="Montserrat Light" panose="020B0604020202020204" charset="0"/>
              </a:rPr>
              <a:t>Resolution/outcome for all complaints of sex discrimination</a:t>
            </a:r>
          </a:p>
          <a:p>
            <a:pPr marL="1015998" lvl="2" indent="-342900">
              <a:lnSpc>
                <a:spcPts val="2799"/>
              </a:lnSpc>
              <a:buFont typeface="Wingdings" panose="05000000000000000000" pitchFamily="2" charset="2"/>
              <a:buChar char="§"/>
            </a:pPr>
            <a:r>
              <a:rPr lang="en-US" sz="2400" dirty="0">
                <a:solidFill>
                  <a:srgbClr val="022455"/>
                </a:solidFill>
                <a:latin typeface="Montserrat Light" panose="020B0604020202020204" charset="0"/>
              </a:rPr>
              <a:t>Reports received of conduct that could be sex discrimination and actions taken</a:t>
            </a:r>
          </a:p>
          <a:p>
            <a:pPr marL="1015998" lvl="2" indent="-342900">
              <a:lnSpc>
                <a:spcPts val="2799"/>
              </a:lnSpc>
              <a:buFont typeface="Wingdings" panose="05000000000000000000" pitchFamily="2" charset="2"/>
              <a:buChar char="§"/>
            </a:pPr>
            <a:r>
              <a:rPr lang="en-US" sz="2400" dirty="0">
                <a:solidFill>
                  <a:srgbClr val="022455"/>
                </a:solidFill>
                <a:latin typeface="Montserrat Light" panose="020B0604020202020204" charset="0"/>
              </a:rPr>
              <a:t>Training materials – to be made available upon request (no longer need to be posted)</a:t>
            </a:r>
          </a:p>
          <a:p>
            <a:pPr marL="1015998" lvl="2" indent="-342900">
              <a:lnSpc>
                <a:spcPts val="2799"/>
              </a:lnSpc>
              <a:buFont typeface="Wingdings" panose="05000000000000000000" pitchFamily="2" charset="2"/>
              <a:buChar char="§"/>
            </a:pPr>
            <a:endParaRPr lang="en-US" sz="2400" dirty="0">
              <a:solidFill>
                <a:srgbClr val="022455"/>
              </a:solidFill>
              <a:latin typeface="Montserrat Light" panose="020B0604020202020204" charset="0"/>
            </a:endParaRPr>
          </a:p>
          <a:p>
            <a:pPr marL="342900" indent="-342900">
              <a:lnSpc>
                <a:spcPts val="2799"/>
              </a:lnSpc>
              <a:buFont typeface="Arial" panose="020B0604020202020204" pitchFamily="34" charset="0"/>
              <a:buChar char="•"/>
            </a:pPr>
            <a:r>
              <a:rPr lang="en-US" sz="2400" dirty="0">
                <a:solidFill>
                  <a:srgbClr val="022455"/>
                </a:solidFill>
                <a:latin typeface="Montserrat Light" panose="020B0604020202020204" charset="0"/>
              </a:rPr>
              <a:t>106.40(b)(3): Take specified actions following notice of student’s pregnancy or related condition</a:t>
            </a:r>
          </a:p>
          <a:p>
            <a:pPr marL="342900" indent="-342900">
              <a:lnSpc>
                <a:spcPts val="2799"/>
              </a:lnSpc>
              <a:buFont typeface="Arial" panose="020B0604020202020204" pitchFamily="34" charset="0"/>
              <a:buChar char="•"/>
            </a:pPr>
            <a:endParaRPr lang="en-US" sz="2400" dirty="0">
              <a:solidFill>
                <a:srgbClr val="022455"/>
              </a:solidFill>
              <a:latin typeface="Montserrat Light" panose="020B0604020202020204" charset="0"/>
            </a:endParaRPr>
          </a:p>
          <a:p>
            <a:pPr>
              <a:lnSpc>
                <a:spcPts val="1400"/>
              </a:lnSpc>
            </a:pPr>
            <a:endParaRPr lang="en-US" sz="2400" dirty="0">
              <a:solidFill>
                <a:srgbClr val="022455"/>
              </a:solidFill>
              <a:latin typeface="Montserrat Light" panose="020B0604020202020204" charset="0"/>
            </a:endParaRPr>
          </a:p>
          <a:p>
            <a:pPr marL="342900" indent="-342900">
              <a:lnSpc>
                <a:spcPts val="2799"/>
              </a:lnSpc>
              <a:buFont typeface="Arial" panose="020B0604020202020204" pitchFamily="34" charset="0"/>
              <a:buChar char="•"/>
            </a:pPr>
            <a:r>
              <a:rPr lang="en-US" sz="2400" dirty="0">
                <a:solidFill>
                  <a:srgbClr val="022455"/>
                </a:solidFill>
                <a:latin typeface="Montserrat Light" panose="020B0604020202020204" charset="0"/>
              </a:rPr>
              <a:t>106.44(b): Monitor for barriers to reporting and reasonably address them</a:t>
            </a:r>
          </a:p>
          <a:p>
            <a:pPr>
              <a:lnSpc>
                <a:spcPts val="2799"/>
              </a:lnSpc>
            </a:pPr>
            <a:endParaRPr lang="en-US" sz="2400" dirty="0">
              <a:solidFill>
                <a:srgbClr val="022455"/>
              </a:solidFill>
              <a:latin typeface="Montserrat Light" panose="020B0604020202020204" charset="0"/>
            </a:endParaRPr>
          </a:p>
          <a:p>
            <a:pPr>
              <a:lnSpc>
                <a:spcPts val="1400"/>
              </a:lnSpc>
            </a:pPr>
            <a:endParaRPr lang="en-US" sz="2400" dirty="0">
              <a:solidFill>
                <a:srgbClr val="022455"/>
              </a:solidFill>
              <a:latin typeface="Montserrat Light" panose="020B0604020202020204" charset="0"/>
            </a:endParaRPr>
          </a:p>
          <a:p>
            <a:pPr marL="342900" indent="-342900">
              <a:lnSpc>
                <a:spcPts val="2799"/>
              </a:lnSpc>
              <a:buFont typeface="Arial" panose="020B0604020202020204" pitchFamily="34" charset="0"/>
              <a:buChar char="•"/>
            </a:pPr>
            <a:r>
              <a:rPr lang="en-US" sz="2400" dirty="0">
                <a:solidFill>
                  <a:srgbClr val="022455"/>
                </a:solidFill>
                <a:latin typeface="Montserrat Light" panose="020B0604020202020204" charset="0"/>
              </a:rPr>
              <a:t>106.44(f): Notice requirements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06628" y="2066180"/>
            <a:ext cx="10758427" cy="5436168"/>
          </a:xfrm>
          <a:prstGeom prst="rect">
            <a:avLst/>
          </a:prstGeom>
        </p:spPr>
        <p:txBody>
          <a:bodyPr lIns="0" tIns="0" rIns="0" bIns="0" rtlCol="0" anchor="t">
            <a:spAutoFit/>
          </a:bodyPr>
          <a:lstStyle/>
          <a:p>
            <a:pPr marL="549899" lvl="1" indent="-274949" algn="l">
              <a:lnSpc>
                <a:spcPts val="3896"/>
              </a:lnSpc>
              <a:buAutoNum type="arabicPeriod"/>
            </a:pPr>
            <a:r>
              <a:rPr lang="en-US" sz="2400" dirty="0">
                <a:solidFill>
                  <a:srgbClr val="022455"/>
                </a:solidFill>
                <a:latin typeface="Montserrat Light"/>
              </a:rPr>
              <a:t>Treat complainant and respondent equitably.</a:t>
            </a:r>
          </a:p>
          <a:p>
            <a:pPr marL="549899" lvl="1" indent="-274949" algn="l">
              <a:lnSpc>
                <a:spcPts val="3896"/>
              </a:lnSpc>
              <a:buAutoNum type="arabicPeriod"/>
            </a:pPr>
            <a:r>
              <a:rPr lang="en-US" sz="2400" dirty="0">
                <a:solidFill>
                  <a:srgbClr val="022455"/>
                </a:solidFill>
                <a:latin typeface="Montserrat Light"/>
              </a:rPr>
              <a:t> Notify complainant of grievance procedures.</a:t>
            </a:r>
          </a:p>
          <a:p>
            <a:pPr marL="549899" lvl="1" indent="-274949" algn="l">
              <a:lnSpc>
                <a:spcPts val="3896"/>
              </a:lnSpc>
              <a:buAutoNum type="arabicPeriod"/>
            </a:pPr>
            <a:r>
              <a:rPr lang="en-US" sz="2400" dirty="0">
                <a:solidFill>
                  <a:srgbClr val="022455"/>
                </a:solidFill>
                <a:latin typeface="Montserrat Light"/>
              </a:rPr>
              <a:t> If a complaint is made, notify the respondent of the grievance procedure.</a:t>
            </a:r>
          </a:p>
          <a:p>
            <a:pPr marL="549899" lvl="1" indent="-274949" algn="l">
              <a:lnSpc>
                <a:spcPts val="3896"/>
              </a:lnSpc>
              <a:buAutoNum type="arabicPeriod"/>
            </a:pPr>
            <a:r>
              <a:rPr lang="en-US" sz="2400" dirty="0">
                <a:solidFill>
                  <a:srgbClr val="022455"/>
                </a:solidFill>
                <a:latin typeface="Montserrat Light"/>
              </a:rPr>
              <a:t> Offer/coordinate supportive measures.</a:t>
            </a:r>
          </a:p>
          <a:p>
            <a:pPr marL="549899" lvl="1" indent="-274949" algn="l">
              <a:lnSpc>
                <a:spcPts val="3896"/>
              </a:lnSpc>
              <a:buAutoNum type="arabicPeriod"/>
            </a:pPr>
            <a:r>
              <a:rPr lang="en-US" sz="2400" dirty="0">
                <a:solidFill>
                  <a:srgbClr val="022455"/>
                </a:solidFill>
                <a:latin typeface="Montserrat Light"/>
              </a:rPr>
              <a:t> If a complaint is made, initiate grievance or informal resolution process.</a:t>
            </a:r>
          </a:p>
          <a:p>
            <a:pPr marL="549899" lvl="1" indent="-274949" algn="l">
              <a:lnSpc>
                <a:spcPts val="3896"/>
              </a:lnSpc>
              <a:buAutoNum type="arabicPeriod"/>
            </a:pPr>
            <a:r>
              <a:rPr lang="en-US" sz="2400" dirty="0">
                <a:solidFill>
                  <a:srgbClr val="022455"/>
                </a:solidFill>
                <a:latin typeface="Montserrat Light"/>
              </a:rPr>
              <a:t> If no complaint is made, determine whether to initiate a complaint.</a:t>
            </a:r>
          </a:p>
          <a:p>
            <a:pPr marL="549899" lvl="1" indent="-274949" algn="l">
              <a:lnSpc>
                <a:spcPts val="3896"/>
              </a:lnSpc>
              <a:buAutoNum type="arabicPeriod"/>
            </a:pPr>
            <a:r>
              <a:rPr lang="en-US" sz="2400" dirty="0">
                <a:solidFill>
                  <a:srgbClr val="022455"/>
                </a:solidFill>
                <a:latin typeface="Montserrat Light"/>
              </a:rPr>
              <a:t> Take other “appropriate prompt and effective” action to ensure that sex discrimination does not occur or recur (including remedies for the complainant).</a:t>
            </a:r>
          </a:p>
        </p:txBody>
      </p:sp>
      <p:sp>
        <p:nvSpPr>
          <p:cNvPr id="3" name="AutoShape 3"/>
          <p:cNvSpPr/>
          <p:nvPr/>
        </p:nvSpPr>
        <p:spPr>
          <a:xfrm>
            <a:off x="-203301" y="9258300"/>
            <a:ext cx="18694603" cy="98392"/>
          </a:xfrm>
          <a:prstGeom prst="rect">
            <a:avLst/>
          </a:prstGeom>
          <a:solidFill>
            <a:srgbClr val="022455"/>
          </a:solidFill>
        </p:spPr>
      </p:sp>
      <p:grpSp>
        <p:nvGrpSpPr>
          <p:cNvPr id="4" name="Group 4"/>
          <p:cNvGrpSpPr>
            <a:grpSpLocks noChangeAspect="1"/>
          </p:cNvGrpSpPr>
          <p:nvPr/>
        </p:nvGrpSpPr>
        <p:grpSpPr>
          <a:xfrm>
            <a:off x="13059055" y="0"/>
            <a:ext cx="5228945" cy="10287000"/>
            <a:chOff x="0" y="0"/>
            <a:chExt cx="6350000" cy="6350000"/>
          </a:xfrm>
        </p:grpSpPr>
        <p:sp>
          <p:nvSpPr>
            <p:cNvPr id="5" name="Freeform 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6" name="Group 6"/>
          <p:cNvGrpSpPr/>
          <p:nvPr/>
        </p:nvGrpSpPr>
        <p:grpSpPr>
          <a:xfrm>
            <a:off x="13059055" y="0"/>
            <a:ext cx="5228945" cy="10287000"/>
            <a:chOff x="0" y="0"/>
            <a:chExt cx="1768803" cy="3479800"/>
          </a:xfrm>
        </p:grpSpPr>
        <p:sp>
          <p:nvSpPr>
            <p:cNvPr id="7" name="Freeform 7"/>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8" name="TextBox 8"/>
          <p:cNvSpPr txBox="1"/>
          <p:nvPr/>
        </p:nvSpPr>
        <p:spPr>
          <a:xfrm>
            <a:off x="509583" y="346983"/>
            <a:ext cx="12549472" cy="1590675"/>
          </a:xfrm>
          <a:prstGeom prst="rect">
            <a:avLst/>
          </a:prstGeom>
        </p:spPr>
        <p:txBody>
          <a:bodyPr lIns="0" tIns="0" rIns="0" bIns="0" rtlCol="0" anchor="t">
            <a:spAutoFit/>
          </a:bodyPr>
          <a:lstStyle/>
          <a:p>
            <a:pPr algn="ctr">
              <a:lnSpc>
                <a:spcPts val="6300"/>
              </a:lnSpc>
            </a:pPr>
            <a:r>
              <a:rPr lang="en-US" sz="4400" spc="45" dirty="0">
                <a:solidFill>
                  <a:srgbClr val="022455"/>
                </a:solidFill>
                <a:latin typeface="Merriweather Bold"/>
              </a:rPr>
              <a:t>Notice Requirements for a</a:t>
            </a:r>
          </a:p>
          <a:p>
            <a:pPr algn="ctr">
              <a:lnSpc>
                <a:spcPts val="6300"/>
              </a:lnSpc>
            </a:pPr>
            <a:r>
              <a:rPr lang="en-US" sz="4400" spc="45" dirty="0">
                <a:solidFill>
                  <a:srgbClr val="022455"/>
                </a:solidFill>
                <a:latin typeface="Merriweather Bold"/>
              </a:rPr>
              <a:t>Title IX Coordinator</a:t>
            </a:r>
          </a:p>
        </p:txBody>
      </p:sp>
      <p:sp>
        <p:nvSpPr>
          <p:cNvPr id="9" name="TextBox 9"/>
          <p:cNvSpPr txBox="1"/>
          <p:nvPr/>
        </p:nvSpPr>
        <p:spPr>
          <a:xfrm>
            <a:off x="821818" y="8277643"/>
            <a:ext cx="11925002" cy="765811"/>
          </a:xfrm>
          <a:prstGeom prst="rect">
            <a:avLst/>
          </a:prstGeom>
        </p:spPr>
        <p:txBody>
          <a:bodyPr lIns="0" tIns="0" rIns="0" bIns="0" rtlCol="0" anchor="t">
            <a:spAutoFit/>
          </a:bodyPr>
          <a:lstStyle/>
          <a:p>
            <a:pPr algn="l">
              <a:lnSpc>
                <a:spcPts val="2939"/>
              </a:lnSpc>
            </a:pPr>
            <a:r>
              <a:rPr lang="en-US" sz="2099" dirty="0">
                <a:solidFill>
                  <a:srgbClr val="022455"/>
                </a:solidFill>
                <a:latin typeface="Montserrat Light Italics"/>
              </a:rPr>
              <a:t>If the Title IX Coordinator reasonably determines that the alleged conduct could not constitute sex discrimination under Title IX, then these requirements do not apply.</a:t>
            </a:r>
          </a:p>
        </p:txBody>
      </p:sp>
      <p:sp>
        <p:nvSpPr>
          <p:cNvPr id="10" name="TextBox 10"/>
          <p:cNvSpPr txBox="1"/>
          <p:nvPr/>
        </p:nvSpPr>
        <p:spPr>
          <a:xfrm>
            <a:off x="11277600" y="9585291"/>
            <a:ext cx="1200784" cy="273088"/>
          </a:xfrm>
          <a:prstGeom prst="rect">
            <a:avLst/>
          </a:prstGeom>
        </p:spPr>
        <p:txBody>
          <a:bodyPr wrap="square" lIns="0" tIns="0" rIns="0" bIns="0" rtlCol="0" anchor="t">
            <a:spAutoFit/>
          </a:bodyPr>
          <a:lstStyle/>
          <a:p>
            <a:pPr algn="ctr">
              <a:lnSpc>
                <a:spcPts val="2379"/>
              </a:lnSpc>
            </a:pPr>
            <a:r>
              <a:rPr lang="en-US" sz="1699" dirty="0">
                <a:solidFill>
                  <a:srgbClr val="940019"/>
                </a:solidFill>
                <a:latin typeface="Montserrat Light" panose="020B0604020202020204" charset="0"/>
              </a:rPr>
              <a:t>§</a:t>
            </a:r>
            <a:r>
              <a:rPr lang="en-US" sz="1699" dirty="0">
                <a:solidFill>
                  <a:srgbClr val="940019"/>
                </a:solidFill>
                <a:latin typeface="Montserrat Light" panose="020B0604020202020204" charset="0"/>
                <a:ea typeface="Montserrat 2 Bold"/>
              </a:rPr>
              <a:t> 106.44(f)</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0" y="9105901"/>
            <a:ext cx="18288000" cy="152400"/>
          </a:xfrm>
          <a:prstGeom prst="rect">
            <a:avLst/>
          </a:prstGeom>
          <a:solidFill>
            <a:srgbClr val="940019"/>
          </a:solidFill>
        </p:spPr>
      </p:sp>
      <p:sp>
        <p:nvSpPr>
          <p:cNvPr id="3" name="Freeform 3"/>
          <p:cNvSpPr/>
          <p:nvPr/>
        </p:nvSpPr>
        <p:spPr>
          <a:xfrm>
            <a:off x="7313740" y="1028700"/>
            <a:ext cx="3660520" cy="3660520"/>
          </a:xfrm>
          <a:custGeom>
            <a:avLst/>
            <a:gdLst/>
            <a:ahLst/>
            <a:cxnLst/>
            <a:rect l="l" t="t" r="r" b="b"/>
            <a:pathLst>
              <a:path w="3660520" h="3660520">
                <a:moveTo>
                  <a:pt x="0" y="0"/>
                </a:moveTo>
                <a:lnTo>
                  <a:pt x="3660520" y="0"/>
                </a:lnTo>
                <a:lnTo>
                  <a:pt x="3660520" y="3660520"/>
                </a:lnTo>
                <a:lnTo>
                  <a:pt x="0" y="3660520"/>
                </a:lnTo>
                <a:lnTo>
                  <a:pt x="0" y="0"/>
                </a:lnTo>
                <a:close/>
              </a:path>
            </a:pathLst>
          </a:custGeom>
          <a:blipFill>
            <a:blip r:embed="rId2"/>
            <a:stretch>
              <a:fillRect/>
            </a:stretch>
          </a:blipFill>
        </p:spPr>
      </p:sp>
      <p:sp>
        <p:nvSpPr>
          <p:cNvPr id="4" name="TextBox 4"/>
          <p:cNvSpPr txBox="1"/>
          <p:nvPr/>
        </p:nvSpPr>
        <p:spPr>
          <a:xfrm>
            <a:off x="1232476" y="9555480"/>
            <a:ext cx="15823048" cy="396240"/>
          </a:xfrm>
          <a:prstGeom prst="rect">
            <a:avLst/>
          </a:prstGeom>
        </p:spPr>
        <p:txBody>
          <a:bodyPr lIns="0" tIns="0" rIns="0" bIns="0" rtlCol="0" anchor="t">
            <a:spAutoFit/>
          </a:bodyPr>
          <a:lstStyle/>
          <a:p>
            <a:pPr algn="r">
              <a:lnSpc>
                <a:spcPts val="3359"/>
              </a:lnSpc>
            </a:pPr>
            <a:r>
              <a:rPr lang="en-US" sz="2400" spc="192" dirty="0">
                <a:solidFill>
                  <a:srgbClr val="FFFFFF"/>
                </a:solidFill>
                <a:latin typeface="Montserrat 1"/>
              </a:rPr>
              <a:t>Appel, Yost &amp; Zee LLP</a:t>
            </a:r>
          </a:p>
        </p:txBody>
      </p:sp>
      <p:grpSp>
        <p:nvGrpSpPr>
          <p:cNvPr id="5" name="Group 5"/>
          <p:cNvGrpSpPr/>
          <p:nvPr/>
        </p:nvGrpSpPr>
        <p:grpSpPr>
          <a:xfrm>
            <a:off x="1739324" y="4756336"/>
            <a:ext cx="15316200" cy="3382839"/>
            <a:chOff x="-2865944" y="-66675"/>
            <a:chExt cx="20421599" cy="4510452"/>
          </a:xfrm>
        </p:grpSpPr>
        <p:sp>
          <p:nvSpPr>
            <p:cNvPr id="6" name="TextBox 6"/>
            <p:cNvSpPr txBox="1"/>
            <p:nvPr/>
          </p:nvSpPr>
          <p:spPr>
            <a:xfrm>
              <a:off x="395607" y="3798617"/>
              <a:ext cx="14812898" cy="645160"/>
            </a:xfrm>
            <a:prstGeom prst="rect">
              <a:avLst/>
            </a:prstGeom>
          </p:spPr>
          <p:txBody>
            <a:bodyPr lIns="0" tIns="0" rIns="0" bIns="0" rtlCol="0" anchor="t">
              <a:spAutoFit/>
            </a:bodyPr>
            <a:lstStyle/>
            <a:p>
              <a:pPr algn="ctr">
                <a:lnSpc>
                  <a:spcPts val="4200"/>
                </a:lnSpc>
              </a:pPr>
              <a:endParaRPr dirty="0"/>
            </a:p>
          </p:txBody>
        </p:sp>
        <p:sp>
          <p:nvSpPr>
            <p:cNvPr id="7" name="TextBox 7"/>
            <p:cNvSpPr txBox="1"/>
            <p:nvPr/>
          </p:nvSpPr>
          <p:spPr>
            <a:xfrm>
              <a:off x="-2865944" y="-66675"/>
              <a:ext cx="20421599" cy="1491691"/>
            </a:xfrm>
            <a:prstGeom prst="rect">
              <a:avLst/>
            </a:prstGeom>
          </p:spPr>
          <p:txBody>
            <a:bodyPr wrap="square" lIns="0" tIns="0" rIns="0" bIns="0" rtlCol="0" anchor="t">
              <a:spAutoFit/>
            </a:bodyPr>
            <a:lstStyle/>
            <a:p>
              <a:pPr algn="ctr">
                <a:lnSpc>
                  <a:spcPts val="9169"/>
                </a:lnSpc>
              </a:pPr>
              <a:r>
                <a:rPr lang="en-US" sz="6999" spc="202" dirty="0">
                  <a:solidFill>
                    <a:srgbClr val="FFFFFF"/>
                  </a:solidFill>
                  <a:latin typeface="Merriweather"/>
                </a:rPr>
                <a:t>Training Mandates</a:t>
              </a:r>
            </a:p>
          </p:txBody>
        </p:sp>
      </p:gr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4C25DF-A754-4636-9207-436F9E2E26C6}"/>
              </a:ext>
            </a:extLst>
          </p:cNvPr>
          <p:cNvSpPr/>
          <p:nvPr/>
        </p:nvSpPr>
        <p:spPr>
          <a:xfrm>
            <a:off x="0" y="0"/>
            <a:ext cx="5715000" cy="10287000"/>
          </a:xfrm>
          <a:prstGeom prst="rect">
            <a:avLst/>
          </a:prstGeom>
          <a:solidFill>
            <a:srgbClr val="0224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utoShape 2"/>
          <p:cNvSpPr/>
          <p:nvPr/>
        </p:nvSpPr>
        <p:spPr>
          <a:xfrm>
            <a:off x="4671538" y="0"/>
            <a:ext cx="13716000" cy="10302908"/>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7782" r="-7782"/>
            </a:stretch>
          </a:blipFill>
        </p:spPr>
      </p:sp>
      <p:sp>
        <p:nvSpPr>
          <p:cNvPr id="5" name="TextBox 5"/>
          <p:cNvSpPr txBox="1"/>
          <p:nvPr/>
        </p:nvSpPr>
        <p:spPr>
          <a:xfrm>
            <a:off x="9829800" y="417600"/>
            <a:ext cx="5334000" cy="851643"/>
          </a:xfrm>
          <a:prstGeom prst="rect">
            <a:avLst/>
          </a:prstGeom>
        </p:spPr>
        <p:txBody>
          <a:bodyPr wrap="square" lIns="0" tIns="0" rIns="0" bIns="0" rtlCol="0" anchor="t">
            <a:spAutoFit/>
          </a:bodyPr>
          <a:lstStyle/>
          <a:p>
            <a:pPr algn="ctr">
              <a:lnSpc>
                <a:spcPts val="7070"/>
              </a:lnSpc>
            </a:pPr>
            <a:r>
              <a:rPr lang="en-US" sz="5050" dirty="0">
                <a:solidFill>
                  <a:srgbClr val="022455"/>
                </a:solidFill>
                <a:latin typeface="Merriweather Bold"/>
              </a:rPr>
              <a:t>Tiered Training</a:t>
            </a:r>
          </a:p>
        </p:txBody>
      </p:sp>
      <p:grpSp>
        <p:nvGrpSpPr>
          <p:cNvPr id="10" name="Group 6">
            <a:extLst>
              <a:ext uri="{FF2B5EF4-FFF2-40B4-BE49-F238E27FC236}">
                <a16:creationId xmlns:a16="http://schemas.microsoft.com/office/drawing/2014/main" id="{F84941E2-E364-4F16-BF04-0C710AC05661}"/>
              </a:ext>
            </a:extLst>
          </p:cNvPr>
          <p:cNvGrpSpPr/>
          <p:nvPr/>
        </p:nvGrpSpPr>
        <p:grpSpPr>
          <a:xfrm>
            <a:off x="0" y="9196665"/>
            <a:ext cx="18387538" cy="755055"/>
            <a:chOff x="0" y="0"/>
            <a:chExt cx="24926137" cy="1006740"/>
          </a:xfrm>
        </p:grpSpPr>
        <p:sp>
          <p:nvSpPr>
            <p:cNvPr id="11" name="AutoShape 7">
              <a:extLst>
                <a:ext uri="{FF2B5EF4-FFF2-40B4-BE49-F238E27FC236}">
                  <a16:creationId xmlns:a16="http://schemas.microsoft.com/office/drawing/2014/main" id="{68D5F1E7-37A0-42C9-BF1C-DD0B9315E188}"/>
                </a:ext>
              </a:extLst>
            </p:cNvPr>
            <p:cNvSpPr/>
            <p:nvPr/>
          </p:nvSpPr>
          <p:spPr>
            <a:xfrm>
              <a:off x="0" y="0"/>
              <a:ext cx="24926137" cy="131189"/>
            </a:xfrm>
            <a:prstGeom prst="rect">
              <a:avLst/>
            </a:prstGeom>
            <a:solidFill>
              <a:srgbClr val="022455"/>
            </a:solidFill>
          </p:spPr>
        </p:sp>
        <p:sp>
          <p:nvSpPr>
            <p:cNvPr id="12" name="TextBox 8">
              <a:extLst>
                <a:ext uri="{FF2B5EF4-FFF2-40B4-BE49-F238E27FC236}">
                  <a16:creationId xmlns:a16="http://schemas.microsoft.com/office/drawing/2014/main" id="{BF00933B-FBF9-484C-9B68-15FEB67B6B00}"/>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pic>
        <p:nvPicPr>
          <p:cNvPr id="6" name="Picture 5">
            <a:extLst>
              <a:ext uri="{FF2B5EF4-FFF2-40B4-BE49-F238E27FC236}">
                <a16:creationId xmlns:a16="http://schemas.microsoft.com/office/drawing/2014/main" id="{C29C7D5B-AF42-43C4-8801-1099BFEADB5E}"/>
              </a:ext>
            </a:extLst>
          </p:cNvPr>
          <p:cNvPicPr>
            <a:picLocks noChangeAspect="1"/>
          </p:cNvPicPr>
          <p:nvPr/>
        </p:nvPicPr>
        <p:blipFill>
          <a:blip r:embed="rId3"/>
          <a:stretch>
            <a:fillRect/>
          </a:stretch>
        </p:blipFill>
        <p:spPr>
          <a:xfrm>
            <a:off x="6781800" y="1776289"/>
            <a:ext cx="10946685" cy="6567611"/>
          </a:xfrm>
          <a:prstGeom prst="rect">
            <a:avLst/>
          </a:prstGeom>
        </p:spPr>
      </p:pic>
    </p:spTree>
    <p:extLst>
      <p:ext uri="{BB962C8B-B14F-4D97-AF65-F5344CB8AC3E}">
        <p14:creationId xmlns:p14="http://schemas.microsoft.com/office/powerpoint/2010/main" val="39307975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615684" y="541655"/>
            <a:ext cx="10543443"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Training Requirements</a:t>
            </a:r>
          </a:p>
        </p:txBody>
      </p:sp>
      <p:sp>
        <p:nvSpPr>
          <p:cNvPr id="5" name="TextBox 5"/>
          <p:cNvSpPr txBox="1"/>
          <p:nvPr/>
        </p:nvSpPr>
        <p:spPr>
          <a:xfrm>
            <a:off x="6872299" y="1554837"/>
            <a:ext cx="10945525" cy="7091601"/>
          </a:xfrm>
          <a:prstGeom prst="rect">
            <a:avLst/>
          </a:prstGeom>
        </p:spPr>
        <p:txBody>
          <a:bodyPr lIns="0" tIns="0" rIns="0" bIns="0" rtlCol="0" anchor="t">
            <a:spAutoFit/>
          </a:bodyPr>
          <a:lstStyle/>
          <a:p>
            <a:pPr algn="l">
              <a:lnSpc>
                <a:spcPts val="4678"/>
              </a:lnSpc>
            </a:pPr>
            <a:r>
              <a:rPr lang="en-US" sz="3118" spc="31" dirty="0">
                <a:solidFill>
                  <a:srgbClr val="022455"/>
                </a:solidFill>
                <a:latin typeface="Montserrat Light Italics"/>
              </a:rPr>
              <a:t>Who?</a:t>
            </a:r>
          </a:p>
          <a:p>
            <a:pPr marL="673336" lvl="1" indent="-336668" algn="l">
              <a:lnSpc>
                <a:spcPts val="4678"/>
              </a:lnSpc>
              <a:buFont typeface="Arial"/>
              <a:buChar char="•"/>
            </a:pPr>
            <a:r>
              <a:rPr lang="en-US" sz="3118" spc="31" dirty="0">
                <a:solidFill>
                  <a:srgbClr val="022455"/>
                </a:solidFill>
                <a:latin typeface="Montserrat Light"/>
              </a:rPr>
              <a:t>All employees;</a:t>
            </a:r>
          </a:p>
          <a:p>
            <a:pPr marL="673336" lvl="1" indent="-336668" algn="l">
              <a:lnSpc>
                <a:spcPts val="4678"/>
              </a:lnSpc>
              <a:buFont typeface="Arial"/>
              <a:buChar char="•"/>
            </a:pPr>
            <a:r>
              <a:rPr lang="en-US" sz="3118" spc="31" dirty="0">
                <a:solidFill>
                  <a:srgbClr val="022455"/>
                </a:solidFill>
                <a:latin typeface="Montserrat Light"/>
              </a:rPr>
              <a:t>Investigators, decisionmakers, appellate reviewers, and anyone else responsible for implementing grievance procedures or providing terminating supportive measures;</a:t>
            </a:r>
          </a:p>
          <a:p>
            <a:pPr marL="673336" lvl="1" indent="-336668" algn="l">
              <a:lnSpc>
                <a:spcPts val="4678"/>
              </a:lnSpc>
              <a:buFont typeface="Arial"/>
              <a:buChar char="•"/>
            </a:pPr>
            <a:r>
              <a:rPr lang="en-US" sz="3118" spc="31" dirty="0">
                <a:solidFill>
                  <a:srgbClr val="022455"/>
                </a:solidFill>
                <a:latin typeface="Montserrat Light"/>
              </a:rPr>
              <a:t>Informal resolution facilitators; and</a:t>
            </a:r>
          </a:p>
          <a:p>
            <a:pPr marL="673336" lvl="1" indent="-336668" algn="l">
              <a:lnSpc>
                <a:spcPts val="4678"/>
              </a:lnSpc>
              <a:buFont typeface="Arial"/>
              <a:buChar char="•"/>
            </a:pPr>
            <a:r>
              <a:rPr lang="en-US" sz="3118" spc="31" dirty="0">
                <a:solidFill>
                  <a:srgbClr val="022455"/>
                </a:solidFill>
                <a:latin typeface="Montserrat Light"/>
              </a:rPr>
              <a:t>Title IX Coordinators and designees.</a:t>
            </a:r>
          </a:p>
          <a:p>
            <a:pPr algn="l">
              <a:lnSpc>
                <a:spcPts val="4678"/>
              </a:lnSpc>
            </a:pPr>
            <a:r>
              <a:rPr lang="en-US" sz="3118" spc="31" dirty="0">
                <a:solidFill>
                  <a:srgbClr val="022455"/>
                </a:solidFill>
                <a:latin typeface="Montserrat Light Italics"/>
              </a:rPr>
              <a:t>When?</a:t>
            </a:r>
          </a:p>
          <a:p>
            <a:pPr marL="673336" lvl="1" indent="-336668" algn="l">
              <a:lnSpc>
                <a:spcPts val="4678"/>
              </a:lnSpc>
              <a:buFont typeface="Arial"/>
              <a:buChar char="•"/>
            </a:pPr>
            <a:r>
              <a:rPr lang="en-US" sz="3118" spc="31" dirty="0">
                <a:solidFill>
                  <a:srgbClr val="022455"/>
                </a:solidFill>
                <a:latin typeface="Montserrat Light"/>
              </a:rPr>
              <a:t>“Promptly upon hiring” or “change in position that alters duties under Title IX”</a:t>
            </a:r>
          </a:p>
          <a:p>
            <a:pPr marL="673336" lvl="1" indent="-336668" algn="l">
              <a:lnSpc>
                <a:spcPts val="4678"/>
              </a:lnSpc>
              <a:buFont typeface="Arial"/>
              <a:buChar char="•"/>
            </a:pPr>
            <a:r>
              <a:rPr lang="en-US" sz="3118" spc="31" dirty="0">
                <a:solidFill>
                  <a:srgbClr val="022455"/>
                </a:solidFill>
                <a:latin typeface="Montserrat Light"/>
              </a:rPr>
              <a:t>“Annually thereafter”</a:t>
            </a:r>
          </a:p>
        </p:txBody>
      </p:sp>
      <p:sp>
        <p:nvSpPr>
          <p:cNvPr id="9" name="TextBox 9"/>
          <p:cNvSpPr txBox="1"/>
          <p:nvPr/>
        </p:nvSpPr>
        <p:spPr>
          <a:xfrm>
            <a:off x="16524889" y="8591828"/>
            <a:ext cx="1549550" cy="280670"/>
          </a:xfrm>
          <a:prstGeom prst="rect">
            <a:avLst/>
          </a:prstGeom>
        </p:spPr>
        <p:txBody>
          <a:bodyPr lIns="0" tIns="0" rIns="0" bIns="0" rtlCol="0" anchor="t">
            <a:spAutoFit/>
          </a:bodyPr>
          <a:lstStyle/>
          <a:p>
            <a:pPr algn="ctr">
              <a:lnSpc>
                <a:spcPts val="2379"/>
              </a:lnSpc>
            </a:pPr>
            <a:r>
              <a:rPr lang="en-US" sz="1699" dirty="0">
                <a:solidFill>
                  <a:srgbClr val="940019"/>
                </a:solidFill>
                <a:latin typeface="Montserrat Light" panose="020B0604020202020204" charset="0"/>
              </a:rPr>
              <a:t>§ </a:t>
            </a:r>
            <a:r>
              <a:rPr lang="en-US" sz="1699" dirty="0">
                <a:solidFill>
                  <a:srgbClr val="940019"/>
                </a:solidFill>
                <a:latin typeface="Montserrat Light" panose="020B0604020202020204" charset="0"/>
                <a:ea typeface="Montserrat 2 Bold"/>
              </a:rPr>
              <a:t>106.8(d)</a:t>
            </a:r>
          </a:p>
        </p:txBody>
      </p:sp>
      <p:grpSp>
        <p:nvGrpSpPr>
          <p:cNvPr id="10" name="Group 6">
            <a:extLst>
              <a:ext uri="{FF2B5EF4-FFF2-40B4-BE49-F238E27FC236}">
                <a16:creationId xmlns:a16="http://schemas.microsoft.com/office/drawing/2014/main" id="{14BC7F61-8532-478A-BFD9-358EFF8DBBE6}"/>
              </a:ext>
            </a:extLst>
          </p:cNvPr>
          <p:cNvGrpSpPr/>
          <p:nvPr/>
        </p:nvGrpSpPr>
        <p:grpSpPr>
          <a:xfrm>
            <a:off x="0" y="9196665"/>
            <a:ext cx="18387538" cy="755055"/>
            <a:chOff x="0" y="0"/>
            <a:chExt cx="24926137" cy="1006740"/>
          </a:xfrm>
        </p:grpSpPr>
        <p:sp>
          <p:nvSpPr>
            <p:cNvPr id="11" name="AutoShape 7">
              <a:extLst>
                <a:ext uri="{FF2B5EF4-FFF2-40B4-BE49-F238E27FC236}">
                  <a16:creationId xmlns:a16="http://schemas.microsoft.com/office/drawing/2014/main" id="{004A8798-90D7-4C0E-AF86-346F232F1FC4}"/>
                </a:ext>
              </a:extLst>
            </p:cNvPr>
            <p:cNvSpPr/>
            <p:nvPr/>
          </p:nvSpPr>
          <p:spPr>
            <a:xfrm>
              <a:off x="0" y="0"/>
              <a:ext cx="24926137" cy="131189"/>
            </a:xfrm>
            <a:prstGeom prst="rect">
              <a:avLst/>
            </a:prstGeom>
            <a:solidFill>
              <a:srgbClr val="022455"/>
            </a:solidFill>
          </p:spPr>
        </p:sp>
        <p:sp>
          <p:nvSpPr>
            <p:cNvPr id="12" name="TextBox 8">
              <a:extLst>
                <a:ext uri="{FF2B5EF4-FFF2-40B4-BE49-F238E27FC236}">
                  <a16:creationId xmlns:a16="http://schemas.microsoft.com/office/drawing/2014/main" id="{F9D7097F-E03F-430E-B703-26970BB2D80E}"/>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518337" y="541655"/>
            <a:ext cx="11465843"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“All Employees”</a:t>
            </a:r>
          </a:p>
        </p:txBody>
      </p:sp>
      <p:sp>
        <p:nvSpPr>
          <p:cNvPr id="5" name="TextBox 5"/>
          <p:cNvSpPr txBox="1"/>
          <p:nvPr/>
        </p:nvSpPr>
        <p:spPr>
          <a:xfrm>
            <a:off x="7184977" y="1975523"/>
            <a:ext cx="10539043" cy="5633593"/>
          </a:xfrm>
          <a:prstGeom prst="rect">
            <a:avLst/>
          </a:prstGeom>
        </p:spPr>
        <p:txBody>
          <a:bodyPr lIns="0" tIns="0" rIns="0" bIns="0" rtlCol="0" anchor="t">
            <a:spAutoFit/>
          </a:bodyPr>
          <a:lstStyle/>
          <a:p>
            <a:pPr marL="457200" indent="-457200" algn="l">
              <a:lnSpc>
                <a:spcPts val="4678"/>
              </a:lnSpc>
              <a:buFont typeface="Arial" panose="020B0604020202020204" pitchFamily="34" charset="0"/>
              <a:buChar char="•"/>
            </a:pPr>
            <a:r>
              <a:rPr lang="en-US" sz="3118" spc="31" dirty="0">
                <a:solidFill>
                  <a:srgbClr val="022455"/>
                </a:solidFill>
                <a:latin typeface="Montserrat Light"/>
              </a:rPr>
              <a:t>School’s obligation to address sex discrimination in education program or activity.</a:t>
            </a:r>
          </a:p>
          <a:p>
            <a:pPr marL="457200" indent="-457200" algn="l">
              <a:lnSpc>
                <a:spcPts val="2278"/>
              </a:lnSpc>
              <a:buFont typeface="Arial" panose="020B0604020202020204" pitchFamily="34" charset="0"/>
              <a:buChar char="•"/>
            </a:pPr>
            <a:endParaRPr lang="en-US" sz="3118" spc="31" dirty="0">
              <a:solidFill>
                <a:srgbClr val="022455"/>
              </a:solidFill>
              <a:latin typeface="Montserrat Light"/>
            </a:endParaRPr>
          </a:p>
          <a:p>
            <a:pPr marL="457200" indent="-457200" algn="l">
              <a:lnSpc>
                <a:spcPts val="4678"/>
              </a:lnSpc>
              <a:buFont typeface="Arial" panose="020B0604020202020204" pitchFamily="34" charset="0"/>
              <a:buChar char="•"/>
            </a:pPr>
            <a:r>
              <a:rPr lang="en-US" sz="3118" spc="31" dirty="0">
                <a:solidFill>
                  <a:srgbClr val="022455"/>
                </a:solidFill>
                <a:latin typeface="Montserrat Light"/>
              </a:rPr>
              <a:t>The scope of conduct that constitutes sex discrimination, including sex-based harassment.</a:t>
            </a:r>
          </a:p>
          <a:p>
            <a:pPr marL="457200" indent="-457200" algn="l">
              <a:lnSpc>
                <a:spcPts val="2278"/>
              </a:lnSpc>
              <a:buFont typeface="Arial" panose="020B0604020202020204" pitchFamily="34" charset="0"/>
              <a:buChar char="•"/>
            </a:pPr>
            <a:endParaRPr lang="en-US" sz="3118" spc="31" dirty="0">
              <a:solidFill>
                <a:srgbClr val="022455"/>
              </a:solidFill>
              <a:latin typeface="Montserrat Light"/>
            </a:endParaRPr>
          </a:p>
          <a:p>
            <a:pPr marL="457200" indent="-457200" algn="l">
              <a:lnSpc>
                <a:spcPts val="4678"/>
              </a:lnSpc>
              <a:buFont typeface="Arial" panose="020B0604020202020204" pitchFamily="34" charset="0"/>
              <a:buChar char="•"/>
            </a:pPr>
            <a:r>
              <a:rPr lang="en-US" sz="3118" spc="31" dirty="0">
                <a:solidFill>
                  <a:srgbClr val="022455"/>
                </a:solidFill>
                <a:latin typeface="Montserrat Light"/>
              </a:rPr>
              <a:t>Notification requirements regarding student pregnancy.</a:t>
            </a:r>
          </a:p>
          <a:p>
            <a:pPr marL="457200" indent="-457200" algn="l">
              <a:lnSpc>
                <a:spcPts val="2278"/>
              </a:lnSpc>
              <a:buFont typeface="Arial" panose="020B0604020202020204" pitchFamily="34" charset="0"/>
              <a:buChar char="•"/>
            </a:pPr>
            <a:endParaRPr lang="en-US" sz="3118" spc="31" dirty="0">
              <a:solidFill>
                <a:srgbClr val="022455"/>
              </a:solidFill>
              <a:latin typeface="Montserrat Light"/>
            </a:endParaRPr>
          </a:p>
          <a:p>
            <a:pPr marL="457200" indent="-457200" algn="l">
              <a:lnSpc>
                <a:spcPts val="4678"/>
              </a:lnSpc>
              <a:buFont typeface="Arial" panose="020B0604020202020204" pitchFamily="34" charset="0"/>
              <a:buChar char="•"/>
            </a:pPr>
            <a:r>
              <a:rPr lang="en-US" sz="3118" spc="31" dirty="0">
                <a:solidFill>
                  <a:srgbClr val="022455"/>
                </a:solidFill>
                <a:latin typeface="Montserrat Light"/>
              </a:rPr>
              <a:t>Notification requirements regarding sex discrimination.</a:t>
            </a:r>
          </a:p>
        </p:txBody>
      </p:sp>
      <p:grpSp>
        <p:nvGrpSpPr>
          <p:cNvPr id="9" name="Group 6">
            <a:extLst>
              <a:ext uri="{FF2B5EF4-FFF2-40B4-BE49-F238E27FC236}">
                <a16:creationId xmlns:a16="http://schemas.microsoft.com/office/drawing/2014/main" id="{8D126D53-7F00-49D3-B2D9-64CBC67515D5}"/>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AD2F86CF-F499-4584-A635-D1100493E022}"/>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A08743D0-1EA5-4E62-B63B-74DF94C5E8B0}"/>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4C25DF-A754-4636-9207-436F9E2E26C6}"/>
              </a:ext>
            </a:extLst>
          </p:cNvPr>
          <p:cNvSpPr/>
          <p:nvPr/>
        </p:nvSpPr>
        <p:spPr>
          <a:xfrm>
            <a:off x="0" y="0"/>
            <a:ext cx="5715000" cy="10287000"/>
          </a:xfrm>
          <a:prstGeom prst="rect">
            <a:avLst/>
          </a:prstGeom>
          <a:solidFill>
            <a:srgbClr val="0224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utoShape 2"/>
          <p:cNvSpPr/>
          <p:nvPr/>
        </p:nvSpPr>
        <p:spPr>
          <a:xfrm>
            <a:off x="4671538" y="0"/>
            <a:ext cx="13716000" cy="10302908"/>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7782" r="-7782"/>
            </a:stretch>
          </a:blipFill>
        </p:spPr>
      </p:sp>
      <p:sp>
        <p:nvSpPr>
          <p:cNvPr id="4" name="TextBox 4"/>
          <p:cNvSpPr txBox="1"/>
          <p:nvPr/>
        </p:nvSpPr>
        <p:spPr>
          <a:xfrm>
            <a:off x="7087264" y="1336040"/>
            <a:ext cx="10946685" cy="6288003"/>
          </a:xfrm>
          <a:prstGeom prst="rect">
            <a:avLst/>
          </a:prstGeom>
        </p:spPr>
        <p:txBody>
          <a:bodyPr lIns="0" tIns="0" rIns="0" bIns="0" rtlCol="0" anchor="t">
            <a:spAutoFit/>
          </a:bodyPr>
          <a:lstStyle/>
          <a:p>
            <a:pPr marL="565390" lvl="1" indent="-282695" algn="l">
              <a:lnSpc>
                <a:spcPts val="3928"/>
              </a:lnSpc>
              <a:buFont typeface="Arial"/>
              <a:buChar char="•"/>
            </a:pPr>
            <a:r>
              <a:rPr lang="en-US" sz="2618" spc="26" dirty="0">
                <a:solidFill>
                  <a:srgbClr val="022455"/>
                </a:solidFill>
                <a:latin typeface="Montserrat Light"/>
              </a:rPr>
              <a:t>Train all employees and staff to recognize potential sexual harassment and report it</a:t>
            </a:r>
          </a:p>
          <a:p>
            <a:pPr marL="1001244" lvl="2" indent="-333748" algn="l">
              <a:lnSpc>
                <a:spcPts val="3478"/>
              </a:lnSpc>
              <a:buFont typeface="Arial"/>
              <a:buChar char="⚬"/>
            </a:pPr>
            <a:r>
              <a:rPr lang="en-US" sz="2318" spc="23" dirty="0">
                <a:solidFill>
                  <a:srgbClr val="022455"/>
                </a:solidFill>
                <a:latin typeface="Montserrat Light"/>
              </a:rPr>
              <a:t>When in doubt, report!</a:t>
            </a:r>
          </a:p>
          <a:p>
            <a:pPr marL="1001244" lvl="2" indent="-333748" algn="l">
              <a:lnSpc>
                <a:spcPts val="3478"/>
              </a:lnSpc>
              <a:buFont typeface="Arial"/>
              <a:buChar char="⚬"/>
            </a:pPr>
            <a:r>
              <a:rPr lang="en-US" sz="2318" spc="23" dirty="0">
                <a:solidFill>
                  <a:srgbClr val="022455"/>
                </a:solidFill>
                <a:latin typeface="Montserrat Light"/>
              </a:rPr>
              <a:t>Cross-overs</a:t>
            </a:r>
          </a:p>
          <a:p>
            <a:pPr marL="1372329" lvl="3" indent="-343082" algn="l">
              <a:lnSpc>
                <a:spcPts val="3178"/>
              </a:lnSpc>
              <a:buFont typeface="Arial"/>
              <a:buChar char="￭"/>
            </a:pPr>
            <a:r>
              <a:rPr lang="en-US" sz="2118" spc="21" dirty="0">
                <a:solidFill>
                  <a:srgbClr val="022455"/>
                </a:solidFill>
                <a:latin typeface="Montserrat Light"/>
              </a:rPr>
              <a:t>Workplace civility/anti-harassment training</a:t>
            </a:r>
          </a:p>
          <a:p>
            <a:pPr marL="1372329" lvl="3" indent="-343082" algn="l">
              <a:lnSpc>
                <a:spcPts val="3178"/>
              </a:lnSpc>
              <a:buFont typeface="Arial"/>
              <a:buChar char="￭"/>
            </a:pPr>
            <a:r>
              <a:rPr lang="en-US" sz="2118" spc="21" dirty="0">
                <a:solidFill>
                  <a:srgbClr val="022455"/>
                </a:solidFill>
                <a:latin typeface="Montserrat Light"/>
              </a:rPr>
              <a:t>Implementing specialized services (supportive measures and special ed docs)</a:t>
            </a:r>
          </a:p>
          <a:p>
            <a:pPr marL="1372329" lvl="3" indent="-343082" algn="l">
              <a:lnSpc>
                <a:spcPts val="3178"/>
              </a:lnSpc>
              <a:buFont typeface="Arial"/>
              <a:buChar char="￭"/>
            </a:pPr>
            <a:r>
              <a:rPr lang="en-US" sz="2118" spc="21" dirty="0">
                <a:solidFill>
                  <a:srgbClr val="022455"/>
                </a:solidFill>
                <a:latin typeface="Montserrat Light"/>
              </a:rPr>
              <a:t>Threat assessment</a:t>
            </a:r>
          </a:p>
          <a:p>
            <a:pPr marL="1372329" lvl="3" indent="-343082" algn="l">
              <a:lnSpc>
                <a:spcPts val="3178"/>
              </a:lnSpc>
              <a:buFont typeface="Arial"/>
              <a:buChar char="￭"/>
            </a:pPr>
            <a:r>
              <a:rPr lang="en-US" sz="2118" spc="21" dirty="0">
                <a:solidFill>
                  <a:srgbClr val="022455"/>
                </a:solidFill>
                <a:latin typeface="Montserrat Light"/>
              </a:rPr>
              <a:t>Mandated reporting</a:t>
            </a:r>
          </a:p>
          <a:p>
            <a:pPr marL="565390" lvl="1" indent="-282695" algn="l">
              <a:lnSpc>
                <a:spcPts val="3928"/>
              </a:lnSpc>
              <a:buFont typeface="Arial"/>
              <a:buChar char="•"/>
            </a:pPr>
            <a:r>
              <a:rPr lang="en-US" sz="2618" spc="26" dirty="0">
                <a:solidFill>
                  <a:srgbClr val="022455"/>
                </a:solidFill>
                <a:latin typeface="Montserrat Light"/>
              </a:rPr>
              <a:t>Review contracts with outside services</a:t>
            </a:r>
          </a:p>
          <a:p>
            <a:pPr marL="1001244" lvl="2" indent="-333748" algn="l">
              <a:lnSpc>
                <a:spcPts val="3478"/>
              </a:lnSpc>
              <a:buFont typeface="Arial"/>
              <a:buChar char="⚬"/>
            </a:pPr>
            <a:r>
              <a:rPr lang="en-US" sz="2318" spc="23" dirty="0">
                <a:solidFill>
                  <a:srgbClr val="022455"/>
                </a:solidFill>
                <a:latin typeface="Montserrat Light"/>
              </a:rPr>
              <a:t>Transportation, law enforcement, dual enrollment, special education</a:t>
            </a:r>
          </a:p>
          <a:p>
            <a:pPr marL="565390" lvl="1" indent="-282695" algn="l">
              <a:lnSpc>
                <a:spcPts val="3928"/>
              </a:lnSpc>
              <a:buFont typeface="Arial"/>
              <a:buChar char="•"/>
            </a:pPr>
            <a:r>
              <a:rPr lang="en-US" sz="2618" spc="26" dirty="0">
                <a:solidFill>
                  <a:srgbClr val="022455"/>
                </a:solidFill>
                <a:latin typeface="Montserrat Light"/>
              </a:rPr>
              <a:t>Make reporting avenues known to students, families, and employees</a:t>
            </a:r>
          </a:p>
        </p:txBody>
      </p:sp>
      <p:sp>
        <p:nvSpPr>
          <p:cNvPr id="5" name="TextBox 5"/>
          <p:cNvSpPr txBox="1"/>
          <p:nvPr/>
        </p:nvSpPr>
        <p:spPr>
          <a:xfrm>
            <a:off x="9829800" y="417600"/>
            <a:ext cx="3962400" cy="851643"/>
          </a:xfrm>
          <a:prstGeom prst="rect">
            <a:avLst/>
          </a:prstGeom>
        </p:spPr>
        <p:txBody>
          <a:bodyPr wrap="square" lIns="0" tIns="0" rIns="0" bIns="0" rtlCol="0" anchor="t">
            <a:spAutoFit/>
          </a:bodyPr>
          <a:lstStyle/>
          <a:p>
            <a:pPr algn="ctr">
              <a:lnSpc>
                <a:spcPts val="7070"/>
              </a:lnSpc>
            </a:pPr>
            <a:r>
              <a:rPr lang="en-US" sz="4400" dirty="0">
                <a:solidFill>
                  <a:srgbClr val="022455"/>
                </a:solidFill>
                <a:latin typeface="Merriweather Bold"/>
              </a:rPr>
              <a:t>Next Steps</a:t>
            </a:r>
          </a:p>
        </p:txBody>
      </p:sp>
      <p:grpSp>
        <p:nvGrpSpPr>
          <p:cNvPr id="10" name="Group 6">
            <a:extLst>
              <a:ext uri="{FF2B5EF4-FFF2-40B4-BE49-F238E27FC236}">
                <a16:creationId xmlns:a16="http://schemas.microsoft.com/office/drawing/2014/main" id="{F84941E2-E364-4F16-BF04-0C710AC05661}"/>
              </a:ext>
            </a:extLst>
          </p:cNvPr>
          <p:cNvGrpSpPr/>
          <p:nvPr/>
        </p:nvGrpSpPr>
        <p:grpSpPr>
          <a:xfrm>
            <a:off x="0" y="9196665"/>
            <a:ext cx="18387538" cy="755055"/>
            <a:chOff x="0" y="0"/>
            <a:chExt cx="24926137" cy="1006740"/>
          </a:xfrm>
        </p:grpSpPr>
        <p:sp>
          <p:nvSpPr>
            <p:cNvPr id="11" name="AutoShape 7">
              <a:extLst>
                <a:ext uri="{FF2B5EF4-FFF2-40B4-BE49-F238E27FC236}">
                  <a16:creationId xmlns:a16="http://schemas.microsoft.com/office/drawing/2014/main" id="{68D5F1E7-37A0-42C9-BF1C-DD0B9315E188}"/>
                </a:ext>
              </a:extLst>
            </p:cNvPr>
            <p:cNvSpPr/>
            <p:nvPr/>
          </p:nvSpPr>
          <p:spPr>
            <a:xfrm>
              <a:off x="0" y="0"/>
              <a:ext cx="24926137" cy="131189"/>
            </a:xfrm>
            <a:prstGeom prst="rect">
              <a:avLst/>
            </a:prstGeom>
            <a:solidFill>
              <a:srgbClr val="022455"/>
            </a:solidFill>
          </p:spPr>
        </p:sp>
        <p:sp>
          <p:nvSpPr>
            <p:cNvPr id="12" name="TextBox 8">
              <a:extLst>
                <a:ext uri="{FF2B5EF4-FFF2-40B4-BE49-F238E27FC236}">
                  <a16:creationId xmlns:a16="http://schemas.microsoft.com/office/drawing/2014/main" id="{BF00933B-FBF9-484C-9B68-15FEB67B6B00}"/>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615684" y="1353963"/>
            <a:ext cx="10543443"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New Language</a:t>
            </a:r>
          </a:p>
        </p:txBody>
      </p:sp>
      <p:sp>
        <p:nvSpPr>
          <p:cNvPr id="5" name="TextBox 5"/>
          <p:cNvSpPr txBox="1"/>
          <p:nvPr/>
        </p:nvSpPr>
        <p:spPr>
          <a:xfrm>
            <a:off x="7191296" y="2540482"/>
            <a:ext cx="10585140" cy="4148059"/>
          </a:xfrm>
          <a:prstGeom prst="rect">
            <a:avLst/>
          </a:prstGeom>
        </p:spPr>
        <p:txBody>
          <a:bodyPr lIns="0" tIns="0" rIns="0" bIns="0" rtlCol="0" anchor="t">
            <a:spAutoFit/>
          </a:bodyPr>
          <a:lstStyle/>
          <a:p>
            <a:pPr>
              <a:lnSpc>
                <a:spcPts val="4678"/>
              </a:lnSpc>
            </a:pPr>
            <a:r>
              <a:rPr lang="en-US" sz="3200" spc="31" dirty="0">
                <a:solidFill>
                  <a:srgbClr val="022455"/>
                </a:solidFill>
                <a:highlight>
                  <a:srgbClr val="FFFF00"/>
                </a:highlight>
                <a:latin typeface="Montserrat Light"/>
              </a:rPr>
              <a:t>Adds and revises definitions, terminology and descriptions</a:t>
            </a:r>
            <a:r>
              <a:rPr lang="en-US" sz="3200" spc="31" dirty="0">
                <a:solidFill>
                  <a:srgbClr val="022455"/>
                </a:solidFill>
                <a:latin typeface="Montserrat Light"/>
              </a:rPr>
              <a:t>, including complaint, complainant, respondent, and party; confidential employee; disciplinary sanctions; pregnancy or related conditions; relevant; remedies; retaliation and peer retaliation; sex-based harassment; and supportive measures. </a:t>
            </a:r>
            <a:endParaRPr lang="en-US" sz="3118" spc="31" dirty="0">
              <a:solidFill>
                <a:srgbClr val="022455"/>
              </a:solidFill>
              <a:latin typeface="Montserrat Light"/>
            </a:endParaRPr>
          </a:p>
        </p:txBody>
      </p:sp>
      <p:grpSp>
        <p:nvGrpSpPr>
          <p:cNvPr id="9" name="Group 6">
            <a:extLst>
              <a:ext uri="{FF2B5EF4-FFF2-40B4-BE49-F238E27FC236}">
                <a16:creationId xmlns:a16="http://schemas.microsoft.com/office/drawing/2014/main" id="{2C61BAC8-A554-446C-8D2A-67150C3F7B2E}"/>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85297A38-A9FA-4181-BA0F-4BEEDBF94EE4}"/>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37F64EE7-B2DB-40D1-8E6C-1C22BCDECC8A}"/>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41906958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8" name="TextBox 8"/>
          <p:cNvSpPr txBox="1"/>
          <p:nvPr/>
        </p:nvSpPr>
        <p:spPr>
          <a:xfrm>
            <a:off x="6518337" y="541655"/>
            <a:ext cx="11465843" cy="878841"/>
          </a:xfrm>
          <a:prstGeom prst="rect">
            <a:avLst/>
          </a:prstGeom>
        </p:spPr>
        <p:txBody>
          <a:bodyPr lIns="0" tIns="0" rIns="0" bIns="0" rtlCol="0" anchor="t">
            <a:spAutoFit/>
          </a:bodyPr>
          <a:lstStyle/>
          <a:p>
            <a:pPr algn="ctr">
              <a:lnSpc>
                <a:spcPts val="7209"/>
              </a:lnSpc>
            </a:pPr>
            <a:r>
              <a:rPr lang="en-US" sz="5149" dirty="0">
                <a:solidFill>
                  <a:srgbClr val="022455"/>
                </a:solidFill>
                <a:latin typeface="Merriweather Bold"/>
              </a:rPr>
              <a:t>Training Records</a:t>
            </a:r>
          </a:p>
        </p:txBody>
      </p:sp>
      <p:sp>
        <p:nvSpPr>
          <p:cNvPr id="9" name="TextBox 9"/>
          <p:cNvSpPr txBox="1"/>
          <p:nvPr/>
        </p:nvSpPr>
        <p:spPr>
          <a:xfrm>
            <a:off x="6913584" y="1635938"/>
            <a:ext cx="10945525" cy="4547463"/>
          </a:xfrm>
          <a:prstGeom prst="rect">
            <a:avLst/>
          </a:prstGeom>
        </p:spPr>
        <p:txBody>
          <a:bodyPr lIns="0" tIns="0" rIns="0" bIns="0" rtlCol="0" anchor="t">
            <a:spAutoFit/>
          </a:bodyPr>
          <a:lstStyle/>
          <a:p>
            <a:pPr algn="l">
              <a:lnSpc>
                <a:spcPts val="4528"/>
              </a:lnSpc>
            </a:pPr>
            <a:endParaRPr lang="en-US" sz="3018" spc="30" dirty="0">
              <a:solidFill>
                <a:srgbClr val="022455"/>
              </a:solidFill>
              <a:latin typeface="Montserrat Light"/>
            </a:endParaRPr>
          </a:p>
          <a:p>
            <a:pPr algn="l">
              <a:lnSpc>
                <a:spcPts val="4528"/>
              </a:lnSpc>
            </a:pPr>
            <a:endParaRPr lang="en-US" sz="3018" spc="30" dirty="0">
              <a:solidFill>
                <a:srgbClr val="022455"/>
              </a:solidFill>
              <a:latin typeface="Montserrat Light"/>
            </a:endParaRPr>
          </a:p>
          <a:p>
            <a:pPr algn="l">
              <a:lnSpc>
                <a:spcPts val="4528"/>
              </a:lnSpc>
            </a:pPr>
            <a:r>
              <a:rPr lang="en-US" sz="3018" spc="30" dirty="0">
                <a:solidFill>
                  <a:srgbClr val="022455"/>
                </a:solidFill>
                <a:latin typeface="Montserrat Light"/>
              </a:rPr>
              <a:t>What must schools do with training records?</a:t>
            </a:r>
          </a:p>
          <a:p>
            <a:pPr algn="l">
              <a:lnSpc>
                <a:spcPts val="4528"/>
              </a:lnSpc>
            </a:pPr>
            <a:endParaRPr lang="en-US" sz="3018" spc="30" dirty="0">
              <a:solidFill>
                <a:srgbClr val="022455"/>
              </a:solidFill>
              <a:latin typeface="Montserrat Light"/>
            </a:endParaRPr>
          </a:p>
          <a:p>
            <a:pPr marL="651747" lvl="1" indent="-325873" algn="l">
              <a:lnSpc>
                <a:spcPts val="4528"/>
              </a:lnSpc>
              <a:buFont typeface="Arial"/>
              <a:buChar char="•"/>
            </a:pPr>
            <a:r>
              <a:rPr lang="en-US" sz="3018" spc="30" dirty="0">
                <a:solidFill>
                  <a:srgbClr val="022455"/>
                </a:solidFill>
                <a:latin typeface="Montserrat Light"/>
              </a:rPr>
              <a:t>Keep them for seven years.</a:t>
            </a:r>
          </a:p>
          <a:p>
            <a:pPr marL="325874" lvl="1" algn="l">
              <a:lnSpc>
                <a:spcPts val="4528"/>
              </a:lnSpc>
            </a:pPr>
            <a:endParaRPr lang="en-US" sz="3018" spc="30" dirty="0">
              <a:solidFill>
                <a:srgbClr val="022455"/>
              </a:solidFill>
              <a:latin typeface="Montserrat Light"/>
            </a:endParaRPr>
          </a:p>
          <a:p>
            <a:pPr marL="651747" lvl="1" indent="-325873" algn="l">
              <a:lnSpc>
                <a:spcPts val="4528"/>
              </a:lnSpc>
              <a:buFont typeface="Arial"/>
              <a:buChar char="•"/>
            </a:pPr>
            <a:r>
              <a:rPr lang="en-US" sz="3018" spc="30" dirty="0">
                <a:solidFill>
                  <a:srgbClr val="022455"/>
                </a:solidFill>
                <a:latin typeface="Montserrat Light"/>
              </a:rPr>
              <a:t>Make them available for inspection upon request – no longer required to be posted online.</a:t>
            </a:r>
          </a:p>
        </p:txBody>
      </p:sp>
      <p:sp>
        <p:nvSpPr>
          <p:cNvPr id="10" name="TextBox 10"/>
          <p:cNvSpPr txBox="1"/>
          <p:nvPr/>
        </p:nvSpPr>
        <p:spPr>
          <a:xfrm>
            <a:off x="16383001" y="8736266"/>
            <a:ext cx="1662484" cy="251351"/>
          </a:xfrm>
          <a:prstGeom prst="rect">
            <a:avLst/>
          </a:prstGeom>
        </p:spPr>
        <p:txBody>
          <a:bodyPr wrap="square" lIns="0" tIns="0" rIns="0" bIns="0" rtlCol="0" anchor="t">
            <a:spAutoFit/>
          </a:bodyPr>
          <a:lstStyle/>
          <a:p>
            <a:pPr algn="ctr">
              <a:lnSpc>
                <a:spcPts val="2239"/>
              </a:lnSpc>
            </a:pPr>
            <a:r>
              <a:rPr lang="en-US" sz="1599" dirty="0">
                <a:solidFill>
                  <a:srgbClr val="940019"/>
                </a:solidFill>
                <a:latin typeface="Montserrat Light" panose="020B0604020202020204" charset="0"/>
              </a:rPr>
              <a:t>§</a:t>
            </a:r>
            <a:r>
              <a:rPr lang="en-US" sz="1599" dirty="0">
                <a:solidFill>
                  <a:srgbClr val="940019"/>
                </a:solidFill>
                <a:latin typeface="Montserrat Light" panose="020B0604020202020204" charset="0"/>
                <a:ea typeface="Montserrat 2 Bold"/>
              </a:rPr>
              <a:t> 10</a:t>
            </a:r>
            <a:r>
              <a:rPr lang="en-US" sz="1599" dirty="0">
                <a:solidFill>
                  <a:srgbClr val="940019"/>
                </a:solidFill>
                <a:latin typeface="Montserrat Light" panose="020B0604020202020204" charset="0"/>
              </a:rPr>
              <a:t>6</a:t>
            </a:r>
            <a:r>
              <a:rPr lang="en-US" sz="1599" dirty="0">
                <a:solidFill>
                  <a:srgbClr val="940019"/>
                </a:solidFill>
                <a:latin typeface="Montserrat Light" panose="020B0604020202020204" charset="0"/>
                <a:ea typeface="Montserrat 2 Bold"/>
              </a:rPr>
              <a:t>.8(d)(1)-(4)</a:t>
            </a:r>
          </a:p>
        </p:txBody>
      </p:sp>
      <p:grpSp>
        <p:nvGrpSpPr>
          <p:cNvPr id="11" name="Group 6">
            <a:extLst>
              <a:ext uri="{FF2B5EF4-FFF2-40B4-BE49-F238E27FC236}">
                <a16:creationId xmlns:a16="http://schemas.microsoft.com/office/drawing/2014/main" id="{07D922AB-F215-46FE-A2A6-4B509D71C49B}"/>
              </a:ext>
            </a:extLst>
          </p:cNvPr>
          <p:cNvGrpSpPr/>
          <p:nvPr/>
        </p:nvGrpSpPr>
        <p:grpSpPr>
          <a:xfrm>
            <a:off x="0" y="9196665"/>
            <a:ext cx="18387538" cy="755055"/>
            <a:chOff x="0" y="0"/>
            <a:chExt cx="24926137" cy="1006740"/>
          </a:xfrm>
        </p:grpSpPr>
        <p:sp>
          <p:nvSpPr>
            <p:cNvPr id="12" name="AutoShape 7">
              <a:extLst>
                <a:ext uri="{FF2B5EF4-FFF2-40B4-BE49-F238E27FC236}">
                  <a16:creationId xmlns:a16="http://schemas.microsoft.com/office/drawing/2014/main" id="{33847675-1EEA-4E46-BA0D-8B25AC7452BD}"/>
                </a:ext>
              </a:extLst>
            </p:cNvPr>
            <p:cNvSpPr/>
            <p:nvPr/>
          </p:nvSpPr>
          <p:spPr>
            <a:xfrm>
              <a:off x="0" y="0"/>
              <a:ext cx="24926137" cy="131189"/>
            </a:xfrm>
            <a:prstGeom prst="rect">
              <a:avLst/>
            </a:prstGeom>
            <a:solidFill>
              <a:srgbClr val="022455"/>
            </a:solidFill>
          </p:spPr>
        </p:sp>
        <p:sp>
          <p:nvSpPr>
            <p:cNvPr id="13" name="TextBox 8">
              <a:extLst>
                <a:ext uri="{FF2B5EF4-FFF2-40B4-BE49-F238E27FC236}">
                  <a16:creationId xmlns:a16="http://schemas.microsoft.com/office/drawing/2014/main" id="{888F361C-51DA-4067-8381-106A24DA97DF}"/>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0" y="9196665"/>
            <a:ext cx="18288000" cy="137835"/>
          </a:xfrm>
          <a:prstGeom prst="rect">
            <a:avLst/>
          </a:prstGeom>
          <a:solidFill>
            <a:srgbClr val="940019"/>
          </a:solidFill>
        </p:spPr>
      </p:sp>
      <p:sp>
        <p:nvSpPr>
          <p:cNvPr id="3" name="Freeform 3"/>
          <p:cNvSpPr/>
          <p:nvPr/>
        </p:nvSpPr>
        <p:spPr>
          <a:xfrm>
            <a:off x="7313740" y="1028700"/>
            <a:ext cx="3660520" cy="3660520"/>
          </a:xfrm>
          <a:custGeom>
            <a:avLst/>
            <a:gdLst/>
            <a:ahLst/>
            <a:cxnLst/>
            <a:rect l="l" t="t" r="r" b="b"/>
            <a:pathLst>
              <a:path w="3660520" h="3660520">
                <a:moveTo>
                  <a:pt x="0" y="0"/>
                </a:moveTo>
                <a:lnTo>
                  <a:pt x="3660520" y="0"/>
                </a:lnTo>
                <a:lnTo>
                  <a:pt x="3660520" y="3660520"/>
                </a:lnTo>
                <a:lnTo>
                  <a:pt x="0" y="3660520"/>
                </a:lnTo>
                <a:lnTo>
                  <a:pt x="0" y="0"/>
                </a:lnTo>
                <a:close/>
              </a:path>
            </a:pathLst>
          </a:custGeom>
          <a:blipFill>
            <a:blip r:embed="rId2"/>
            <a:stretch>
              <a:fillRect/>
            </a:stretch>
          </a:blipFill>
        </p:spPr>
      </p:sp>
      <p:sp>
        <p:nvSpPr>
          <p:cNvPr id="4" name="TextBox 4"/>
          <p:cNvSpPr txBox="1"/>
          <p:nvPr/>
        </p:nvSpPr>
        <p:spPr>
          <a:xfrm>
            <a:off x="1232476" y="9555480"/>
            <a:ext cx="15823048" cy="396240"/>
          </a:xfrm>
          <a:prstGeom prst="rect">
            <a:avLst/>
          </a:prstGeom>
        </p:spPr>
        <p:txBody>
          <a:bodyPr lIns="0" tIns="0" rIns="0" bIns="0" rtlCol="0" anchor="t">
            <a:spAutoFit/>
          </a:bodyPr>
          <a:lstStyle/>
          <a:p>
            <a:pPr algn="r">
              <a:lnSpc>
                <a:spcPts val="3359"/>
              </a:lnSpc>
            </a:pPr>
            <a:r>
              <a:rPr lang="en-US" sz="2400" spc="192" dirty="0">
                <a:solidFill>
                  <a:srgbClr val="FFFFFF"/>
                </a:solidFill>
                <a:latin typeface="Montserrat 1"/>
              </a:rPr>
              <a:t>Appel, Yost &amp; Zee LLP</a:t>
            </a:r>
          </a:p>
        </p:txBody>
      </p:sp>
      <p:grpSp>
        <p:nvGrpSpPr>
          <p:cNvPr id="5" name="Group 5"/>
          <p:cNvGrpSpPr/>
          <p:nvPr/>
        </p:nvGrpSpPr>
        <p:grpSpPr>
          <a:xfrm>
            <a:off x="3292458" y="4825618"/>
            <a:ext cx="11703084" cy="3332833"/>
            <a:chOff x="0" y="0"/>
            <a:chExt cx="15604111" cy="4443777"/>
          </a:xfrm>
        </p:grpSpPr>
        <p:sp>
          <p:nvSpPr>
            <p:cNvPr id="6" name="TextBox 6"/>
            <p:cNvSpPr txBox="1"/>
            <p:nvPr/>
          </p:nvSpPr>
          <p:spPr>
            <a:xfrm>
              <a:off x="395607" y="3798617"/>
              <a:ext cx="14812898" cy="645160"/>
            </a:xfrm>
            <a:prstGeom prst="rect">
              <a:avLst/>
            </a:prstGeom>
          </p:spPr>
          <p:txBody>
            <a:bodyPr lIns="0" tIns="0" rIns="0" bIns="0" rtlCol="0" anchor="t">
              <a:spAutoFit/>
            </a:bodyPr>
            <a:lstStyle/>
            <a:p>
              <a:pPr algn="ctr">
                <a:lnSpc>
                  <a:spcPts val="4200"/>
                </a:lnSpc>
              </a:pPr>
              <a:endParaRPr dirty="0"/>
            </a:p>
          </p:txBody>
        </p:sp>
        <p:sp>
          <p:nvSpPr>
            <p:cNvPr id="7" name="TextBox 7"/>
            <p:cNvSpPr txBox="1"/>
            <p:nvPr/>
          </p:nvSpPr>
          <p:spPr>
            <a:xfrm>
              <a:off x="0" y="-66675"/>
              <a:ext cx="15604111" cy="3035088"/>
            </a:xfrm>
            <a:prstGeom prst="rect">
              <a:avLst/>
            </a:prstGeom>
          </p:spPr>
          <p:txBody>
            <a:bodyPr lIns="0" tIns="0" rIns="0" bIns="0" rtlCol="0" anchor="t">
              <a:spAutoFit/>
            </a:bodyPr>
            <a:lstStyle/>
            <a:p>
              <a:pPr algn="ctr">
                <a:lnSpc>
                  <a:spcPts val="9169"/>
                </a:lnSpc>
              </a:pPr>
              <a:r>
                <a:rPr lang="en-US" sz="6999" spc="202" dirty="0">
                  <a:solidFill>
                    <a:srgbClr val="FFFFFF"/>
                  </a:solidFill>
                  <a:latin typeface="Merriweather"/>
                </a:rPr>
                <a:t>Miscellaneous Considerations</a:t>
              </a:r>
            </a:p>
          </p:txBody>
        </p:sp>
      </p:gr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896058" y="1982664"/>
            <a:ext cx="11077069" cy="6432274"/>
          </a:xfrm>
          <a:prstGeom prst="rect">
            <a:avLst/>
          </a:prstGeom>
        </p:spPr>
        <p:txBody>
          <a:bodyPr lIns="0" tIns="0" rIns="0" bIns="0" rtlCol="0" anchor="t">
            <a:spAutoFit/>
          </a:bodyPr>
          <a:lstStyle/>
          <a:p>
            <a:pPr algn="l">
              <a:lnSpc>
                <a:spcPts val="3928"/>
              </a:lnSpc>
            </a:pPr>
            <a:endParaRPr dirty="0"/>
          </a:p>
          <a:p>
            <a:pPr marL="565389" lvl="1" indent="-282694" algn="l">
              <a:lnSpc>
                <a:spcPts val="3928"/>
              </a:lnSpc>
              <a:buFont typeface="Arial"/>
              <a:buChar char="•"/>
            </a:pPr>
            <a:r>
              <a:rPr lang="en-US" sz="2618" spc="26" dirty="0">
                <a:solidFill>
                  <a:schemeClr val="accent2">
                    <a:lumMod val="75000"/>
                  </a:schemeClr>
                </a:solidFill>
                <a:latin typeface="Montserrat Light Bold"/>
              </a:rPr>
              <a:t>Retaliation</a:t>
            </a:r>
            <a:r>
              <a:rPr lang="en-US" sz="2618" spc="26" dirty="0">
                <a:solidFill>
                  <a:srgbClr val="940019"/>
                </a:solidFill>
                <a:latin typeface="Montserrat Light Bold"/>
              </a:rPr>
              <a:t> </a:t>
            </a:r>
            <a:r>
              <a:rPr lang="en-US" sz="2618" spc="26" dirty="0">
                <a:solidFill>
                  <a:srgbClr val="022455"/>
                </a:solidFill>
                <a:latin typeface="Montserrat Light"/>
              </a:rPr>
              <a:t>means intimidation, threats, coercion, or discrimination against any person by the recipient, a student, or an employee or other person authorized by the recipient to provide aid, benefit, or service under the recipient’s education program or activity, for the purpose of interfering with any right or privilege secured by Title IX or its regulations, or because the person has reported information, made a complaint, testified, assisted, or participated or refused to participate in any manner in an investigation, proceeding, or hearing under the Title IX regulations. </a:t>
            </a:r>
          </a:p>
          <a:p>
            <a:pPr algn="l">
              <a:lnSpc>
                <a:spcPts val="3928"/>
              </a:lnSpc>
            </a:pPr>
            <a:endParaRPr lang="en-US" sz="2618" spc="26" dirty="0">
              <a:solidFill>
                <a:srgbClr val="022455"/>
              </a:solidFill>
              <a:latin typeface="Montserrat Light"/>
            </a:endParaRPr>
          </a:p>
          <a:p>
            <a:pPr algn="l">
              <a:lnSpc>
                <a:spcPts val="3802"/>
              </a:lnSpc>
            </a:pPr>
            <a:endParaRPr lang="en-US" sz="2618" spc="26" dirty="0">
              <a:solidFill>
                <a:srgbClr val="022455"/>
              </a:solidFill>
              <a:latin typeface="Montserrat Light"/>
            </a:endParaRPr>
          </a:p>
        </p:txBody>
      </p:sp>
      <p:sp>
        <p:nvSpPr>
          <p:cNvPr id="8" name="TextBox 8"/>
          <p:cNvSpPr txBox="1"/>
          <p:nvPr/>
        </p:nvSpPr>
        <p:spPr>
          <a:xfrm>
            <a:off x="6990898" y="1181990"/>
            <a:ext cx="10543443"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Retaliation</a:t>
            </a:r>
          </a:p>
        </p:txBody>
      </p:sp>
      <p:grpSp>
        <p:nvGrpSpPr>
          <p:cNvPr id="9" name="Group 6">
            <a:extLst>
              <a:ext uri="{FF2B5EF4-FFF2-40B4-BE49-F238E27FC236}">
                <a16:creationId xmlns:a16="http://schemas.microsoft.com/office/drawing/2014/main" id="{AC8DA0F6-F09B-4178-822C-EA514416E4AF}"/>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8B48CD60-1FFC-4537-AE61-6BEB8260D794}"/>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AB58E60D-2FB7-4D46-B193-A6CCC45DF317}"/>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4633945" y="0"/>
            <a:ext cx="13654055"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9144000" y="731905"/>
            <a:ext cx="4383787" cy="949106"/>
          </a:xfrm>
          <a:prstGeom prst="rect">
            <a:avLst/>
          </a:prstGeom>
        </p:spPr>
        <p:txBody>
          <a:bodyPr wrap="square" lIns="0" tIns="0" rIns="0" bIns="0" rtlCol="0" anchor="t">
            <a:spAutoFit/>
          </a:bodyPr>
          <a:lstStyle/>
          <a:p>
            <a:pPr algn="ctr">
              <a:lnSpc>
                <a:spcPts val="8189"/>
              </a:lnSpc>
            </a:pPr>
            <a:r>
              <a:rPr lang="en-US" sz="4400" dirty="0">
                <a:solidFill>
                  <a:srgbClr val="022455"/>
                </a:solidFill>
                <a:latin typeface="Merriweather Bold"/>
              </a:rPr>
              <a:t>Retaliation</a:t>
            </a:r>
          </a:p>
        </p:txBody>
      </p:sp>
      <p:sp>
        <p:nvSpPr>
          <p:cNvPr id="5" name="TextBox 5"/>
          <p:cNvSpPr txBox="1"/>
          <p:nvPr/>
        </p:nvSpPr>
        <p:spPr>
          <a:xfrm>
            <a:off x="6857117" y="1943815"/>
            <a:ext cx="10824298" cy="5836206"/>
          </a:xfrm>
          <a:prstGeom prst="rect">
            <a:avLst/>
          </a:prstGeom>
        </p:spPr>
        <p:txBody>
          <a:bodyPr lIns="0" tIns="0" rIns="0" bIns="0" rtlCol="0" anchor="t">
            <a:spAutoFit/>
          </a:bodyPr>
          <a:lstStyle/>
          <a:p>
            <a:pPr algn="l">
              <a:lnSpc>
                <a:spcPts val="4228"/>
              </a:lnSpc>
            </a:pPr>
            <a:r>
              <a:rPr lang="en-US" sz="2818" spc="28" dirty="0">
                <a:solidFill>
                  <a:srgbClr val="022455"/>
                </a:solidFill>
                <a:latin typeface="Montserrat Light"/>
              </a:rPr>
              <a:t>What constitutes retaliation?</a:t>
            </a:r>
          </a:p>
          <a:p>
            <a:pPr marL="608566" lvl="1" indent="-304283" algn="l">
              <a:lnSpc>
                <a:spcPts val="4228"/>
              </a:lnSpc>
              <a:buFont typeface="Arial"/>
              <a:buChar char="•"/>
            </a:pPr>
            <a:r>
              <a:rPr lang="en-US" sz="2818" spc="28" dirty="0">
                <a:solidFill>
                  <a:srgbClr val="022455"/>
                </a:solidFill>
                <a:latin typeface="Montserrat Light"/>
              </a:rPr>
              <a:t>Intimidation</a:t>
            </a:r>
          </a:p>
          <a:p>
            <a:pPr marL="608566" lvl="1" indent="-304283" algn="l">
              <a:lnSpc>
                <a:spcPts val="4228"/>
              </a:lnSpc>
              <a:buFont typeface="Arial"/>
              <a:buChar char="•"/>
            </a:pPr>
            <a:r>
              <a:rPr lang="en-US" sz="2818" spc="28" dirty="0">
                <a:solidFill>
                  <a:srgbClr val="022455"/>
                </a:solidFill>
                <a:latin typeface="Montserrat Light"/>
              </a:rPr>
              <a:t>Threats</a:t>
            </a:r>
          </a:p>
          <a:p>
            <a:pPr marL="608566" lvl="1" indent="-304283" algn="l">
              <a:lnSpc>
                <a:spcPts val="4228"/>
              </a:lnSpc>
              <a:buFont typeface="Arial"/>
              <a:buChar char="•"/>
            </a:pPr>
            <a:r>
              <a:rPr lang="en-US" sz="2818" spc="28" dirty="0">
                <a:solidFill>
                  <a:srgbClr val="022455"/>
                </a:solidFill>
                <a:latin typeface="Montserrat Light"/>
              </a:rPr>
              <a:t>Coercion</a:t>
            </a:r>
          </a:p>
          <a:p>
            <a:pPr marL="608566" lvl="1" indent="-304283" algn="l">
              <a:lnSpc>
                <a:spcPts val="4228"/>
              </a:lnSpc>
              <a:buFont typeface="Arial"/>
              <a:buChar char="•"/>
            </a:pPr>
            <a:r>
              <a:rPr lang="en-US" sz="2818" spc="28" dirty="0">
                <a:solidFill>
                  <a:srgbClr val="022455"/>
                </a:solidFill>
                <a:latin typeface="Montserrat Light"/>
              </a:rPr>
              <a:t>Discrimination</a:t>
            </a:r>
          </a:p>
          <a:p>
            <a:pPr marL="608566" lvl="1" indent="-304283" algn="l">
              <a:lnSpc>
                <a:spcPts val="4228"/>
              </a:lnSpc>
              <a:buFont typeface="Arial"/>
              <a:buChar char="•"/>
            </a:pPr>
            <a:r>
              <a:rPr lang="en-US" sz="2818" spc="28" dirty="0">
                <a:solidFill>
                  <a:srgbClr val="022455"/>
                </a:solidFill>
                <a:latin typeface="Montserrat Light"/>
              </a:rPr>
              <a:t>Charges against an individual for code of conduct violations that do not involve sex discrimination or sexual harassment but arise out of the same facts or circumstances as a report or complaint of sex discrimination, or a report or formal complaint of sexual harassment</a:t>
            </a:r>
          </a:p>
        </p:txBody>
      </p:sp>
      <p:sp>
        <p:nvSpPr>
          <p:cNvPr id="9" name="TextBox 9"/>
          <p:cNvSpPr txBox="1"/>
          <p:nvPr/>
        </p:nvSpPr>
        <p:spPr>
          <a:xfrm>
            <a:off x="7459915" y="8161021"/>
            <a:ext cx="8787576" cy="826508"/>
          </a:xfrm>
          <a:prstGeom prst="rect">
            <a:avLst/>
          </a:prstGeom>
        </p:spPr>
        <p:txBody>
          <a:bodyPr lIns="0" tIns="0" rIns="0" bIns="0" rtlCol="0" anchor="t">
            <a:spAutoFit/>
          </a:bodyPr>
          <a:lstStyle/>
          <a:p>
            <a:pPr algn="l">
              <a:lnSpc>
                <a:spcPts val="2239"/>
              </a:lnSpc>
            </a:pPr>
            <a:r>
              <a:rPr lang="en-US" sz="1599" dirty="0">
                <a:solidFill>
                  <a:srgbClr val="022455"/>
                </a:solidFill>
                <a:latin typeface="Montserrat 2"/>
              </a:rPr>
              <a:t>Note: The exercise of rights protected under the First Amendment and charging an individual with a code of conduct violation for making a materially false statement in bad faith in the course of a Title IX proceeding do </a:t>
            </a:r>
            <a:r>
              <a:rPr lang="en-US" sz="1599" dirty="0">
                <a:solidFill>
                  <a:srgbClr val="940019"/>
                </a:solidFill>
                <a:latin typeface="Montserrat 2 Bold"/>
              </a:rPr>
              <a:t>NOT </a:t>
            </a:r>
            <a:r>
              <a:rPr lang="en-US" sz="1599" dirty="0">
                <a:solidFill>
                  <a:srgbClr val="022455"/>
                </a:solidFill>
                <a:latin typeface="Montserrat 2"/>
              </a:rPr>
              <a:t>constitute retaliation.</a:t>
            </a:r>
          </a:p>
        </p:txBody>
      </p:sp>
      <p:sp>
        <p:nvSpPr>
          <p:cNvPr id="10" name="TextBox 10"/>
          <p:cNvSpPr txBox="1"/>
          <p:nvPr/>
        </p:nvSpPr>
        <p:spPr>
          <a:xfrm>
            <a:off x="17325418" y="8769987"/>
            <a:ext cx="711994" cy="251351"/>
          </a:xfrm>
          <a:prstGeom prst="rect">
            <a:avLst/>
          </a:prstGeom>
        </p:spPr>
        <p:txBody>
          <a:bodyPr lIns="0" tIns="0" rIns="0" bIns="0" rtlCol="0" anchor="t">
            <a:spAutoFit/>
          </a:bodyPr>
          <a:lstStyle/>
          <a:p>
            <a:pPr algn="ctr">
              <a:lnSpc>
                <a:spcPts val="2239"/>
              </a:lnSpc>
            </a:pPr>
            <a:r>
              <a:rPr lang="en-US" sz="1599" dirty="0">
                <a:solidFill>
                  <a:srgbClr val="940019"/>
                </a:solidFill>
                <a:latin typeface="Montserrat Light" panose="020B0604020202020204" charset="0"/>
              </a:rPr>
              <a:t>§</a:t>
            </a:r>
            <a:r>
              <a:rPr lang="en-US" sz="1599" dirty="0">
                <a:solidFill>
                  <a:srgbClr val="940019"/>
                </a:solidFill>
                <a:latin typeface="Montserrat Light" panose="020B0604020202020204" charset="0"/>
                <a:ea typeface="Montserrat 2 Bold"/>
              </a:rPr>
              <a:t>106.71</a:t>
            </a:r>
          </a:p>
        </p:txBody>
      </p:sp>
      <p:grpSp>
        <p:nvGrpSpPr>
          <p:cNvPr id="11" name="Group 6">
            <a:extLst>
              <a:ext uri="{FF2B5EF4-FFF2-40B4-BE49-F238E27FC236}">
                <a16:creationId xmlns:a16="http://schemas.microsoft.com/office/drawing/2014/main" id="{2EA5B3D0-1392-46F4-A901-BE55A3F1DE73}"/>
              </a:ext>
            </a:extLst>
          </p:cNvPr>
          <p:cNvGrpSpPr/>
          <p:nvPr/>
        </p:nvGrpSpPr>
        <p:grpSpPr>
          <a:xfrm>
            <a:off x="0" y="9196665"/>
            <a:ext cx="18387538" cy="755055"/>
            <a:chOff x="0" y="0"/>
            <a:chExt cx="24926137" cy="1006740"/>
          </a:xfrm>
        </p:grpSpPr>
        <p:sp>
          <p:nvSpPr>
            <p:cNvPr id="12" name="AutoShape 7">
              <a:extLst>
                <a:ext uri="{FF2B5EF4-FFF2-40B4-BE49-F238E27FC236}">
                  <a16:creationId xmlns:a16="http://schemas.microsoft.com/office/drawing/2014/main" id="{C411D865-198B-412A-AEB2-D8194155F979}"/>
                </a:ext>
              </a:extLst>
            </p:cNvPr>
            <p:cNvSpPr/>
            <p:nvPr/>
          </p:nvSpPr>
          <p:spPr>
            <a:xfrm>
              <a:off x="0" y="0"/>
              <a:ext cx="24926137" cy="131189"/>
            </a:xfrm>
            <a:prstGeom prst="rect">
              <a:avLst/>
            </a:prstGeom>
            <a:solidFill>
              <a:srgbClr val="022455"/>
            </a:solidFill>
          </p:spPr>
        </p:sp>
        <p:sp>
          <p:nvSpPr>
            <p:cNvPr id="13" name="TextBox 8">
              <a:extLst>
                <a:ext uri="{FF2B5EF4-FFF2-40B4-BE49-F238E27FC236}">
                  <a16:creationId xmlns:a16="http://schemas.microsoft.com/office/drawing/2014/main" id="{08FCB0B2-ED06-413F-8129-CF2F5CF8BCFF}"/>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4633945" y="0"/>
            <a:ext cx="13654055"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7595618" y="499509"/>
            <a:ext cx="8153400" cy="935705"/>
          </a:xfrm>
          <a:prstGeom prst="rect">
            <a:avLst/>
          </a:prstGeom>
        </p:spPr>
        <p:txBody>
          <a:bodyPr wrap="square" lIns="0" tIns="0" rIns="0" bIns="0" rtlCol="0" anchor="t">
            <a:spAutoFit/>
          </a:bodyPr>
          <a:lstStyle/>
          <a:p>
            <a:pPr algn="ctr">
              <a:lnSpc>
                <a:spcPts val="8189"/>
              </a:lnSpc>
            </a:pPr>
            <a:r>
              <a:rPr lang="en-US" sz="4400" dirty="0">
                <a:solidFill>
                  <a:srgbClr val="022455"/>
                </a:solidFill>
                <a:latin typeface="Merriweather Bold"/>
              </a:rPr>
              <a:t>School’s Responsibilities</a:t>
            </a:r>
          </a:p>
        </p:txBody>
      </p:sp>
      <p:sp>
        <p:nvSpPr>
          <p:cNvPr id="5" name="TextBox 5"/>
          <p:cNvSpPr txBox="1"/>
          <p:nvPr/>
        </p:nvSpPr>
        <p:spPr>
          <a:xfrm>
            <a:off x="6888385" y="1698018"/>
            <a:ext cx="10824298" cy="7203298"/>
          </a:xfrm>
          <a:prstGeom prst="rect">
            <a:avLst/>
          </a:prstGeom>
        </p:spPr>
        <p:txBody>
          <a:bodyPr lIns="0" tIns="0" rIns="0" bIns="0" rtlCol="0" anchor="t">
            <a:spAutoFit/>
          </a:bodyPr>
          <a:lstStyle/>
          <a:p>
            <a:pPr marL="457200" indent="-457200" algn="l">
              <a:lnSpc>
                <a:spcPts val="4228"/>
              </a:lnSpc>
              <a:buFont typeface="Arial" panose="020B0604020202020204" pitchFamily="34" charset="0"/>
              <a:buChar char="•"/>
            </a:pPr>
            <a:r>
              <a:rPr lang="en-US" sz="2818" spc="28" dirty="0">
                <a:solidFill>
                  <a:srgbClr val="022455"/>
                </a:solidFill>
                <a:latin typeface="Montserrat Light"/>
              </a:rPr>
              <a:t>Schools must prohibit retaliation, including peer retaliation, and must respond to conduct that may reasonably constitute retaliation using the same procedures it uses for other forms of sex discrimination. </a:t>
            </a:r>
          </a:p>
          <a:p>
            <a:pPr marL="457200" indent="-457200" algn="l">
              <a:lnSpc>
                <a:spcPts val="1078"/>
              </a:lnSpc>
              <a:buFont typeface="Arial" panose="020B0604020202020204" pitchFamily="34" charset="0"/>
              <a:buChar char="•"/>
            </a:pPr>
            <a:endParaRPr lang="en-US" sz="2818" spc="28" dirty="0">
              <a:solidFill>
                <a:srgbClr val="022455"/>
              </a:solidFill>
              <a:latin typeface="Montserrat Light"/>
            </a:endParaRPr>
          </a:p>
          <a:p>
            <a:pPr marL="457200" indent="-457200" algn="l">
              <a:lnSpc>
                <a:spcPts val="4228"/>
              </a:lnSpc>
              <a:buFont typeface="Arial" panose="020B0604020202020204" pitchFamily="34" charset="0"/>
              <a:buChar char="•"/>
            </a:pPr>
            <a:r>
              <a:rPr lang="en-US" sz="2818" spc="28" dirty="0">
                <a:solidFill>
                  <a:srgbClr val="022455"/>
                </a:solidFill>
                <a:latin typeface="Montserrat Light"/>
              </a:rPr>
              <a:t>The identity of any individual who has made a report or complaint is generally confidential.</a:t>
            </a:r>
          </a:p>
          <a:p>
            <a:pPr marL="457200" indent="-457200" algn="l">
              <a:lnSpc>
                <a:spcPts val="1378"/>
              </a:lnSpc>
              <a:buFont typeface="Arial" panose="020B0604020202020204" pitchFamily="34" charset="0"/>
              <a:buChar char="•"/>
            </a:pPr>
            <a:endParaRPr lang="en-US" sz="2818" spc="28" dirty="0">
              <a:solidFill>
                <a:srgbClr val="022455"/>
              </a:solidFill>
              <a:latin typeface="Montserrat Light"/>
            </a:endParaRPr>
          </a:p>
          <a:p>
            <a:pPr marL="457200" indent="-457200" algn="l">
              <a:lnSpc>
                <a:spcPts val="4228"/>
              </a:lnSpc>
              <a:buFont typeface="Arial" panose="020B0604020202020204" pitchFamily="34" charset="0"/>
              <a:buChar char="•"/>
            </a:pPr>
            <a:r>
              <a:rPr lang="en-US" sz="2818" spc="28" dirty="0">
                <a:solidFill>
                  <a:srgbClr val="022455"/>
                </a:solidFill>
                <a:latin typeface="Montserrat Light"/>
              </a:rPr>
              <a:t>Who is protected?</a:t>
            </a:r>
          </a:p>
          <a:p>
            <a:pPr marL="1065767" lvl="2" indent="-304283">
              <a:lnSpc>
                <a:spcPts val="4228"/>
              </a:lnSpc>
              <a:buFont typeface="Arial"/>
              <a:buChar char="•"/>
            </a:pPr>
            <a:r>
              <a:rPr lang="en-US" sz="2818" spc="28" dirty="0">
                <a:solidFill>
                  <a:srgbClr val="022455"/>
                </a:solidFill>
                <a:latin typeface="Montserrat Light"/>
              </a:rPr>
              <a:t>Any individual who has made a report or complaint of sex discrimination, including any individual who has made a report or complaint, testified, assisted, or participated or refused to participate in any manner in any investigation, proceeding, or hearing related to the Title IX regulations. </a:t>
            </a:r>
          </a:p>
        </p:txBody>
      </p:sp>
      <p:grpSp>
        <p:nvGrpSpPr>
          <p:cNvPr id="9" name="Group 6">
            <a:extLst>
              <a:ext uri="{FF2B5EF4-FFF2-40B4-BE49-F238E27FC236}">
                <a16:creationId xmlns:a16="http://schemas.microsoft.com/office/drawing/2014/main" id="{027CD846-CBDE-4D63-8A9D-186AE6F3FEBC}"/>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74F70CB8-D7AF-4029-9A2F-575F7C0AFAB1}"/>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203A11AA-A12C-4134-84CD-3AF2B5FC1824}"/>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4633945" y="0"/>
            <a:ext cx="13654055"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9209427" y="817272"/>
            <a:ext cx="4601895" cy="949106"/>
          </a:xfrm>
          <a:prstGeom prst="rect">
            <a:avLst/>
          </a:prstGeom>
        </p:spPr>
        <p:txBody>
          <a:bodyPr wrap="square" lIns="0" tIns="0" rIns="0" bIns="0" rtlCol="0" anchor="t">
            <a:spAutoFit/>
          </a:bodyPr>
          <a:lstStyle/>
          <a:p>
            <a:pPr algn="ctr">
              <a:lnSpc>
                <a:spcPts val="8189"/>
              </a:lnSpc>
            </a:pPr>
            <a:r>
              <a:rPr lang="en-US" sz="4400" dirty="0">
                <a:solidFill>
                  <a:srgbClr val="022455"/>
                </a:solidFill>
                <a:latin typeface="Merriweather Bold"/>
              </a:rPr>
              <a:t>Preemption</a:t>
            </a:r>
          </a:p>
        </p:txBody>
      </p:sp>
      <p:sp>
        <p:nvSpPr>
          <p:cNvPr id="5" name="TextBox 5"/>
          <p:cNvSpPr txBox="1"/>
          <p:nvPr/>
        </p:nvSpPr>
        <p:spPr>
          <a:xfrm>
            <a:off x="6904019" y="2029182"/>
            <a:ext cx="10824298" cy="6142911"/>
          </a:xfrm>
          <a:prstGeom prst="rect">
            <a:avLst/>
          </a:prstGeom>
        </p:spPr>
        <p:txBody>
          <a:bodyPr lIns="0" tIns="0" rIns="0" bIns="0" rtlCol="0" anchor="t">
            <a:spAutoFit/>
          </a:bodyPr>
          <a:lstStyle/>
          <a:p>
            <a:pPr marL="457200" indent="-457200" algn="l">
              <a:lnSpc>
                <a:spcPts val="4528"/>
              </a:lnSpc>
              <a:buFont typeface="Arial" panose="020B0604020202020204" pitchFamily="34" charset="0"/>
              <a:buChar char="•"/>
            </a:pPr>
            <a:r>
              <a:rPr lang="en-US" sz="3018" spc="30" dirty="0">
                <a:solidFill>
                  <a:srgbClr val="022455"/>
                </a:solidFill>
                <a:latin typeface="Montserrat Light"/>
              </a:rPr>
              <a:t>Title IX preempts State or local laws that are in conflict with the regulations.</a:t>
            </a:r>
          </a:p>
          <a:p>
            <a:pPr marL="457200" indent="-457200" algn="l">
              <a:lnSpc>
                <a:spcPts val="2728"/>
              </a:lnSpc>
              <a:buFont typeface="Arial" panose="020B0604020202020204" pitchFamily="34" charset="0"/>
              <a:buChar char="•"/>
            </a:pPr>
            <a:endParaRPr lang="en-US" sz="3018" spc="30" dirty="0">
              <a:solidFill>
                <a:srgbClr val="022455"/>
              </a:solidFill>
              <a:latin typeface="Montserrat Light"/>
            </a:endParaRPr>
          </a:p>
          <a:p>
            <a:pPr marL="457200" indent="-457200" algn="l">
              <a:lnSpc>
                <a:spcPts val="4528"/>
              </a:lnSpc>
              <a:buFont typeface="Arial" panose="020B0604020202020204" pitchFamily="34" charset="0"/>
              <a:buChar char="•"/>
            </a:pPr>
            <a:r>
              <a:rPr lang="en-US" sz="3018" spc="30" dirty="0">
                <a:solidFill>
                  <a:srgbClr val="022455"/>
                </a:solidFill>
                <a:latin typeface="Montserrat Light"/>
              </a:rPr>
              <a:t>A state law that requires discrimination on the basis of sexual orientation or gender identity would “generally” be preempted by Title IX.</a:t>
            </a:r>
          </a:p>
          <a:p>
            <a:pPr marL="457200" indent="-457200" algn="l">
              <a:lnSpc>
                <a:spcPts val="2728"/>
              </a:lnSpc>
              <a:buFont typeface="Arial" panose="020B0604020202020204" pitchFamily="34" charset="0"/>
              <a:buChar char="•"/>
            </a:pPr>
            <a:endParaRPr lang="en-US" sz="3018" spc="30" dirty="0">
              <a:solidFill>
                <a:srgbClr val="022455"/>
              </a:solidFill>
              <a:latin typeface="Montserrat Light"/>
            </a:endParaRPr>
          </a:p>
          <a:p>
            <a:pPr marL="457200" indent="-457200" algn="l">
              <a:lnSpc>
                <a:spcPts val="4528"/>
              </a:lnSpc>
              <a:buFont typeface="Arial" panose="020B0604020202020204" pitchFamily="34" charset="0"/>
              <a:buChar char="•"/>
            </a:pPr>
            <a:r>
              <a:rPr lang="en-US" sz="3018" spc="30" dirty="0">
                <a:solidFill>
                  <a:srgbClr val="022455"/>
                </a:solidFill>
                <a:latin typeface="Montserrat Light"/>
              </a:rPr>
              <a:t>No preemption of federal Due Process or First Amendment rights.</a:t>
            </a:r>
          </a:p>
          <a:p>
            <a:pPr marL="457200" indent="-457200" algn="l">
              <a:lnSpc>
                <a:spcPts val="2728"/>
              </a:lnSpc>
              <a:buFont typeface="Arial" panose="020B0604020202020204" pitchFamily="34" charset="0"/>
              <a:buChar char="•"/>
            </a:pPr>
            <a:endParaRPr lang="en-US" sz="3018" spc="30" dirty="0">
              <a:solidFill>
                <a:srgbClr val="022455"/>
              </a:solidFill>
              <a:latin typeface="Montserrat Light"/>
            </a:endParaRPr>
          </a:p>
          <a:p>
            <a:pPr marL="457200" indent="-457200" algn="l">
              <a:lnSpc>
                <a:spcPts val="4528"/>
              </a:lnSpc>
              <a:buFont typeface="Arial" panose="020B0604020202020204" pitchFamily="34" charset="0"/>
              <a:buChar char="•"/>
            </a:pPr>
            <a:r>
              <a:rPr lang="en-US" sz="3018" spc="30" dirty="0">
                <a:solidFill>
                  <a:srgbClr val="022455"/>
                </a:solidFill>
                <a:latin typeface="Montserrat Light"/>
              </a:rPr>
              <a:t>But state laws protecting free speech are preempted to the extent they conflict with the regulations. </a:t>
            </a:r>
          </a:p>
        </p:txBody>
      </p:sp>
      <p:grpSp>
        <p:nvGrpSpPr>
          <p:cNvPr id="9" name="Group 6">
            <a:extLst>
              <a:ext uri="{FF2B5EF4-FFF2-40B4-BE49-F238E27FC236}">
                <a16:creationId xmlns:a16="http://schemas.microsoft.com/office/drawing/2014/main" id="{9F5B560C-80AD-4874-A55A-B93E1A93607B}"/>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52A71578-3D90-4E53-92A4-D8EE26E9B9EE}"/>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13E18A63-6832-4557-B3AA-71662CA20099}"/>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4633945" y="0"/>
            <a:ext cx="13654055"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8277068" y="830416"/>
            <a:ext cx="7006841" cy="935962"/>
          </a:xfrm>
          <a:prstGeom prst="rect">
            <a:avLst/>
          </a:prstGeom>
        </p:spPr>
        <p:txBody>
          <a:bodyPr wrap="square" lIns="0" tIns="0" rIns="0" bIns="0" rtlCol="0" anchor="t">
            <a:spAutoFit/>
          </a:bodyPr>
          <a:lstStyle/>
          <a:p>
            <a:pPr algn="ctr">
              <a:lnSpc>
                <a:spcPts val="8189"/>
              </a:lnSpc>
            </a:pPr>
            <a:r>
              <a:rPr lang="en-US" sz="4400" dirty="0">
                <a:solidFill>
                  <a:srgbClr val="022455"/>
                </a:solidFill>
                <a:latin typeface="Merriweather Bold"/>
              </a:rPr>
              <a:t>Contracts &amp; Agreements</a:t>
            </a:r>
          </a:p>
        </p:txBody>
      </p:sp>
      <p:sp>
        <p:nvSpPr>
          <p:cNvPr id="5" name="TextBox 5"/>
          <p:cNvSpPr txBox="1"/>
          <p:nvPr/>
        </p:nvSpPr>
        <p:spPr>
          <a:xfrm>
            <a:off x="7039693" y="2373116"/>
            <a:ext cx="10824298" cy="2816220"/>
          </a:xfrm>
          <a:prstGeom prst="rect">
            <a:avLst/>
          </a:prstGeom>
        </p:spPr>
        <p:txBody>
          <a:bodyPr lIns="0" tIns="0" rIns="0" bIns="0" rtlCol="0" anchor="t">
            <a:spAutoFit/>
          </a:bodyPr>
          <a:lstStyle/>
          <a:p>
            <a:pPr marL="457200" indent="-457200" algn="l">
              <a:lnSpc>
                <a:spcPts val="4528"/>
              </a:lnSpc>
              <a:buFont typeface="Arial" panose="020B0604020202020204" pitchFamily="34" charset="0"/>
              <a:buChar char="•"/>
            </a:pPr>
            <a:r>
              <a:rPr lang="en-US" sz="3018" spc="30" dirty="0">
                <a:solidFill>
                  <a:srgbClr val="022455"/>
                </a:solidFill>
                <a:latin typeface="Montserrat Light"/>
              </a:rPr>
              <a:t>Consider revisiting agreements and contracts with outside vendors who have touchpoints with students:</a:t>
            </a:r>
          </a:p>
          <a:p>
            <a:pPr marL="914400" lvl="1" indent="-457200">
              <a:lnSpc>
                <a:spcPts val="4528"/>
              </a:lnSpc>
              <a:buFont typeface="Arial" panose="020B0604020202020204" pitchFamily="34" charset="0"/>
              <a:buChar char="•"/>
            </a:pPr>
            <a:r>
              <a:rPr lang="en-US" sz="3018" spc="30" dirty="0">
                <a:solidFill>
                  <a:srgbClr val="022455"/>
                </a:solidFill>
                <a:latin typeface="Montserrat Light"/>
              </a:rPr>
              <a:t>Include provision that contractors must be trained?</a:t>
            </a:r>
          </a:p>
          <a:p>
            <a:pPr marL="914400" lvl="1" indent="-457200">
              <a:lnSpc>
                <a:spcPts val="4528"/>
              </a:lnSpc>
              <a:buFont typeface="Arial" panose="020B0604020202020204" pitchFamily="34" charset="0"/>
              <a:buChar char="•"/>
            </a:pPr>
            <a:r>
              <a:rPr lang="en-US" sz="3018" spc="30" dirty="0">
                <a:solidFill>
                  <a:srgbClr val="022455"/>
                </a:solidFill>
                <a:latin typeface="Montserrat Light"/>
              </a:rPr>
              <a:t>Must go through school district’s training?</a:t>
            </a:r>
          </a:p>
          <a:p>
            <a:pPr marL="914400" lvl="1" indent="-457200">
              <a:lnSpc>
                <a:spcPts val="4528"/>
              </a:lnSpc>
              <a:buFont typeface="Arial" panose="020B0604020202020204" pitchFamily="34" charset="0"/>
              <a:buChar char="•"/>
            </a:pPr>
            <a:endParaRPr lang="en-US" sz="3018" spc="30" dirty="0">
              <a:solidFill>
                <a:srgbClr val="022455"/>
              </a:solidFill>
              <a:latin typeface="Montserrat Light"/>
            </a:endParaRPr>
          </a:p>
        </p:txBody>
      </p:sp>
      <p:grpSp>
        <p:nvGrpSpPr>
          <p:cNvPr id="9" name="Group 6">
            <a:extLst>
              <a:ext uri="{FF2B5EF4-FFF2-40B4-BE49-F238E27FC236}">
                <a16:creationId xmlns:a16="http://schemas.microsoft.com/office/drawing/2014/main" id="{9F5B560C-80AD-4874-A55A-B93E1A93607B}"/>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52A71578-3D90-4E53-92A4-D8EE26E9B9EE}"/>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13E18A63-6832-4557-B3AA-71662CA20099}"/>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230214007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0" y="9196665"/>
            <a:ext cx="18288000" cy="137835"/>
          </a:xfrm>
          <a:prstGeom prst="rect">
            <a:avLst/>
          </a:prstGeom>
          <a:solidFill>
            <a:srgbClr val="940019"/>
          </a:solidFill>
        </p:spPr>
      </p:sp>
      <p:sp>
        <p:nvSpPr>
          <p:cNvPr id="3" name="Freeform 3"/>
          <p:cNvSpPr/>
          <p:nvPr/>
        </p:nvSpPr>
        <p:spPr>
          <a:xfrm>
            <a:off x="7313740" y="1028700"/>
            <a:ext cx="3660520" cy="3660520"/>
          </a:xfrm>
          <a:custGeom>
            <a:avLst/>
            <a:gdLst/>
            <a:ahLst/>
            <a:cxnLst/>
            <a:rect l="l" t="t" r="r" b="b"/>
            <a:pathLst>
              <a:path w="3660520" h="3660520">
                <a:moveTo>
                  <a:pt x="0" y="0"/>
                </a:moveTo>
                <a:lnTo>
                  <a:pt x="3660520" y="0"/>
                </a:lnTo>
                <a:lnTo>
                  <a:pt x="3660520" y="3660520"/>
                </a:lnTo>
                <a:lnTo>
                  <a:pt x="0" y="3660520"/>
                </a:lnTo>
                <a:lnTo>
                  <a:pt x="0" y="0"/>
                </a:lnTo>
                <a:close/>
              </a:path>
            </a:pathLst>
          </a:custGeom>
          <a:blipFill>
            <a:blip r:embed="rId2"/>
            <a:stretch>
              <a:fillRect/>
            </a:stretch>
          </a:blipFill>
        </p:spPr>
      </p:sp>
      <p:sp>
        <p:nvSpPr>
          <p:cNvPr id="4" name="TextBox 4"/>
          <p:cNvSpPr txBox="1"/>
          <p:nvPr/>
        </p:nvSpPr>
        <p:spPr>
          <a:xfrm>
            <a:off x="1232476" y="9555480"/>
            <a:ext cx="15823048" cy="396240"/>
          </a:xfrm>
          <a:prstGeom prst="rect">
            <a:avLst/>
          </a:prstGeom>
        </p:spPr>
        <p:txBody>
          <a:bodyPr lIns="0" tIns="0" rIns="0" bIns="0" rtlCol="0" anchor="t">
            <a:spAutoFit/>
          </a:bodyPr>
          <a:lstStyle/>
          <a:p>
            <a:pPr algn="r">
              <a:lnSpc>
                <a:spcPts val="3359"/>
              </a:lnSpc>
            </a:pPr>
            <a:r>
              <a:rPr lang="en-US" sz="2400" spc="192" dirty="0">
                <a:solidFill>
                  <a:srgbClr val="FFFFFF"/>
                </a:solidFill>
                <a:latin typeface="Montserrat 1"/>
              </a:rPr>
              <a:t>Appel, Yost &amp; Zee LLP</a:t>
            </a:r>
          </a:p>
        </p:txBody>
      </p:sp>
      <p:grpSp>
        <p:nvGrpSpPr>
          <p:cNvPr id="5" name="Group 5"/>
          <p:cNvGrpSpPr/>
          <p:nvPr/>
        </p:nvGrpSpPr>
        <p:grpSpPr>
          <a:xfrm>
            <a:off x="3292458" y="4775612"/>
            <a:ext cx="11703084" cy="3382839"/>
            <a:chOff x="0" y="-66675"/>
            <a:chExt cx="15604111" cy="4510452"/>
          </a:xfrm>
        </p:grpSpPr>
        <p:sp>
          <p:nvSpPr>
            <p:cNvPr id="6" name="TextBox 6"/>
            <p:cNvSpPr txBox="1"/>
            <p:nvPr/>
          </p:nvSpPr>
          <p:spPr>
            <a:xfrm>
              <a:off x="395607" y="3798617"/>
              <a:ext cx="14812898" cy="645160"/>
            </a:xfrm>
            <a:prstGeom prst="rect">
              <a:avLst/>
            </a:prstGeom>
          </p:spPr>
          <p:txBody>
            <a:bodyPr lIns="0" tIns="0" rIns="0" bIns="0" rtlCol="0" anchor="t">
              <a:spAutoFit/>
            </a:bodyPr>
            <a:lstStyle/>
            <a:p>
              <a:pPr algn="ctr">
                <a:lnSpc>
                  <a:spcPts val="4200"/>
                </a:lnSpc>
              </a:pPr>
              <a:endParaRPr dirty="0"/>
            </a:p>
          </p:txBody>
        </p:sp>
        <p:sp>
          <p:nvSpPr>
            <p:cNvPr id="7" name="TextBox 7"/>
            <p:cNvSpPr txBox="1"/>
            <p:nvPr/>
          </p:nvSpPr>
          <p:spPr>
            <a:xfrm>
              <a:off x="0" y="-66675"/>
              <a:ext cx="15604111" cy="1491691"/>
            </a:xfrm>
            <a:prstGeom prst="rect">
              <a:avLst/>
            </a:prstGeom>
          </p:spPr>
          <p:txBody>
            <a:bodyPr lIns="0" tIns="0" rIns="0" bIns="0" rtlCol="0" anchor="t">
              <a:spAutoFit/>
            </a:bodyPr>
            <a:lstStyle/>
            <a:p>
              <a:pPr algn="ctr">
                <a:lnSpc>
                  <a:spcPts val="9169"/>
                </a:lnSpc>
              </a:pPr>
              <a:r>
                <a:rPr lang="en-US" sz="6999" spc="202" dirty="0">
                  <a:solidFill>
                    <a:srgbClr val="FFFFFF"/>
                  </a:solidFill>
                  <a:latin typeface="Merriweather"/>
                </a:rPr>
                <a:t>Now What?</a:t>
              </a:r>
            </a:p>
          </p:txBody>
        </p:sp>
      </p:grpSp>
    </p:spTree>
    <p:extLst>
      <p:ext uri="{BB962C8B-B14F-4D97-AF65-F5344CB8AC3E}">
        <p14:creationId xmlns:p14="http://schemas.microsoft.com/office/powerpoint/2010/main" val="28768219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4633945" y="0"/>
            <a:ext cx="13654055"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773495" y="703451"/>
            <a:ext cx="9797645" cy="935705"/>
          </a:xfrm>
          <a:prstGeom prst="rect">
            <a:avLst/>
          </a:prstGeom>
        </p:spPr>
        <p:txBody>
          <a:bodyPr wrap="square" lIns="0" tIns="0" rIns="0" bIns="0" rtlCol="0" anchor="t">
            <a:spAutoFit/>
          </a:bodyPr>
          <a:lstStyle/>
          <a:p>
            <a:pPr algn="ctr">
              <a:lnSpc>
                <a:spcPts val="8189"/>
              </a:lnSpc>
            </a:pPr>
            <a:r>
              <a:rPr lang="en-US" sz="4400" dirty="0">
                <a:solidFill>
                  <a:srgbClr val="022455"/>
                </a:solidFill>
                <a:latin typeface="Merriweather Bold"/>
              </a:rPr>
              <a:t>Student Policies and Procedures</a:t>
            </a:r>
          </a:p>
        </p:txBody>
      </p:sp>
      <p:sp>
        <p:nvSpPr>
          <p:cNvPr id="5" name="TextBox 5"/>
          <p:cNvSpPr txBox="1"/>
          <p:nvPr/>
        </p:nvSpPr>
        <p:spPr>
          <a:xfrm>
            <a:off x="6813955" y="1902203"/>
            <a:ext cx="11523814" cy="5701625"/>
          </a:xfrm>
          <a:prstGeom prst="rect">
            <a:avLst/>
          </a:prstGeom>
        </p:spPr>
        <p:txBody>
          <a:bodyPr wrap="square" lIns="0" tIns="0" rIns="0" bIns="0" rtlCol="0" anchor="t">
            <a:spAutoFit/>
          </a:bodyPr>
          <a:lstStyle/>
          <a:p>
            <a:pPr marL="457200" indent="-457200" algn="l">
              <a:lnSpc>
                <a:spcPts val="4528"/>
              </a:lnSpc>
              <a:buFont typeface="Arial" panose="020B0604020202020204" pitchFamily="34" charset="0"/>
              <a:buChar char="•"/>
            </a:pPr>
            <a:r>
              <a:rPr lang="en-US" sz="2400" spc="30" dirty="0">
                <a:solidFill>
                  <a:srgbClr val="022455"/>
                </a:solidFill>
                <a:latin typeface="Montserrat Light"/>
              </a:rPr>
              <a:t>Anti-discrimination and harassment</a:t>
            </a:r>
          </a:p>
          <a:p>
            <a:pPr marL="457200" indent="-457200" algn="l">
              <a:lnSpc>
                <a:spcPts val="4528"/>
              </a:lnSpc>
              <a:buFont typeface="Arial" panose="020B0604020202020204" pitchFamily="34" charset="0"/>
              <a:buChar char="•"/>
            </a:pPr>
            <a:r>
              <a:rPr lang="en-US" sz="2400" spc="30" dirty="0">
                <a:solidFill>
                  <a:srgbClr val="022455"/>
                </a:solidFill>
                <a:latin typeface="Montserrat Light"/>
              </a:rPr>
              <a:t>Threat assessment</a:t>
            </a:r>
          </a:p>
          <a:p>
            <a:pPr marL="457200" indent="-457200" algn="l">
              <a:lnSpc>
                <a:spcPts val="4528"/>
              </a:lnSpc>
              <a:buFont typeface="Arial" panose="020B0604020202020204" pitchFamily="34" charset="0"/>
              <a:buChar char="•"/>
            </a:pPr>
            <a:r>
              <a:rPr lang="en-US" sz="2400" spc="30" dirty="0">
                <a:solidFill>
                  <a:srgbClr val="022455"/>
                </a:solidFill>
                <a:latin typeface="Montserrat Light"/>
              </a:rPr>
              <a:t>Bullying and cyberbullying</a:t>
            </a:r>
          </a:p>
          <a:p>
            <a:pPr marL="457200" indent="-457200" algn="l">
              <a:lnSpc>
                <a:spcPts val="4528"/>
              </a:lnSpc>
              <a:buFont typeface="Arial" panose="020B0604020202020204" pitchFamily="34" charset="0"/>
              <a:buChar char="•"/>
            </a:pPr>
            <a:r>
              <a:rPr lang="en-US" sz="2400" spc="30" dirty="0">
                <a:solidFill>
                  <a:srgbClr val="022455"/>
                </a:solidFill>
                <a:latin typeface="Montserrat Light"/>
              </a:rPr>
              <a:t>Dating violence</a:t>
            </a:r>
          </a:p>
          <a:p>
            <a:pPr marL="457200" indent="-457200" algn="l">
              <a:lnSpc>
                <a:spcPts val="4528"/>
              </a:lnSpc>
              <a:buFont typeface="Arial" panose="020B0604020202020204" pitchFamily="34" charset="0"/>
              <a:buChar char="•"/>
            </a:pPr>
            <a:r>
              <a:rPr lang="en-US" sz="2400" spc="30" dirty="0">
                <a:solidFill>
                  <a:srgbClr val="022455"/>
                </a:solidFill>
                <a:latin typeface="Montserrat Light"/>
              </a:rPr>
              <a:t>Student discipline</a:t>
            </a:r>
          </a:p>
          <a:p>
            <a:pPr marL="457200" indent="-457200" algn="l">
              <a:lnSpc>
                <a:spcPts val="4528"/>
              </a:lnSpc>
              <a:buFont typeface="Arial" panose="020B0604020202020204" pitchFamily="34" charset="0"/>
              <a:buChar char="•"/>
            </a:pPr>
            <a:r>
              <a:rPr lang="en-US" sz="2400" spc="30" dirty="0">
                <a:solidFill>
                  <a:srgbClr val="022455"/>
                </a:solidFill>
                <a:latin typeface="Montserrat Light"/>
              </a:rPr>
              <a:t>Other grievance and appeal procedures</a:t>
            </a:r>
          </a:p>
          <a:p>
            <a:pPr marL="457200" indent="-457200" algn="l">
              <a:lnSpc>
                <a:spcPts val="4528"/>
              </a:lnSpc>
              <a:buFont typeface="Arial" panose="020B0604020202020204" pitchFamily="34" charset="0"/>
              <a:buChar char="•"/>
            </a:pPr>
            <a:r>
              <a:rPr lang="en-US" sz="2400" spc="30" dirty="0">
                <a:solidFill>
                  <a:srgbClr val="022455"/>
                </a:solidFill>
                <a:latin typeface="Montserrat Light"/>
              </a:rPr>
              <a:t>Student Code of Conduct</a:t>
            </a:r>
          </a:p>
          <a:p>
            <a:pPr marL="457200" indent="-457200" algn="l">
              <a:lnSpc>
                <a:spcPts val="4528"/>
              </a:lnSpc>
              <a:buFont typeface="Arial" panose="020B0604020202020204" pitchFamily="34" charset="0"/>
              <a:buChar char="•"/>
            </a:pPr>
            <a:r>
              <a:rPr lang="en-US" sz="2400" spc="30" dirty="0">
                <a:solidFill>
                  <a:srgbClr val="022455"/>
                </a:solidFill>
                <a:latin typeface="Montserrat Light"/>
              </a:rPr>
              <a:t>Dress and Grooming policies</a:t>
            </a:r>
          </a:p>
          <a:p>
            <a:pPr marL="457200" indent="-457200" algn="l">
              <a:lnSpc>
                <a:spcPts val="4528"/>
              </a:lnSpc>
              <a:buFont typeface="Arial" panose="020B0604020202020204" pitchFamily="34" charset="0"/>
              <a:buChar char="•"/>
            </a:pPr>
            <a:r>
              <a:rPr lang="en-US" sz="2400" spc="30" dirty="0">
                <a:solidFill>
                  <a:srgbClr val="022455"/>
                </a:solidFill>
                <a:latin typeface="Montserrat Light"/>
              </a:rPr>
              <a:t>Leave policies</a:t>
            </a:r>
          </a:p>
          <a:p>
            <a:pPr marL="457200" indent="-457200" algn="l">
              <a:lnSpc>
                <a:spcPts val="4528"/>
              </a:lnSpc>
              <a:buFont typeface="Arial" panose="020B0604020202020204" pitchFamily="34" charset="0"/>
              <a:buChar char="•"/>
            </a:pPr>
            <a:r>
              <a:rPr lang="en-US" sz="2400" spc="30" dirty="0">
                <a:solidFill>
                  <a:srgbClr val="022455"/>
                </a:solidFill>
                <a:latin typeface="Montserrat Light"/>
              </a:rPr>
              <a:t>Student record policies</a:t>
            </a:r>
          </a:p>
        </p:txBody>
      </p:sp>
      <p:grpSp>
        <p:nvGrpSpPr>
          <p:cNvPr id="9" name="Group 6">
            <a:extLst>
              <a:ext uri="{FF2B5EF4-FFF2-40B4-BE49-F238E27FC236}">
                <a16:creationId xmlns:a16="http://schemas.microsoft.com/office/drawing/2014/main" id="{9F5B560C-80AD-4874-A55A-B93E1A93607B}"/>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52A71578-3D90-4E53-92A4-D8EE26E9B9EE}"/>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13E18A63-6832-4557-B3AA-71662CA20099}"/>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264300503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4633945" y="0"/>
            <a:ext cx="13654055"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7086600" y="1333500"/>
            <a:ext cx="9781572" cy="935705"/>
          </a:xfrm>
          <a:prstGeom prst="rect">
            <a:avLst/>
          </a:prstGeom>
        </p:spPr>
        <p:txBody>
          <a:bodyPr wrap="square" lIns="0" tIns="0" rIns="0" bIns="0" rtlCol="0" anchor="t">
            <a:spAutoFit/>
          </a:bodyPr>
          <a:lstStyle/>
          <a:p>
            <a:pPr algn="ctr">
              <a:lnSpc>
                <a:spcPts val="8189"/>
              </a:lnSpc>
            </a:pPr>
            <a:r>
              <a:rPr lang="en-US" sz="4400" dirty="0">
                <a:solidFill>
                  <a:srgbClr val="022455"/>
                </a:solidFill>
                <a:latin typeface="Merriweather Bold"/>
              </a:rPr>
              <a:t>Employee Policies and Procedures</a:t>
            </a:r>
          </a:p>
        </p:txBody>
      </p:sp>
      <p:sp>
        <p:nvSpPr>
          <p:cNvPr id="5" name="TextBox 5"/>
          <p:cNvSpPr txBox="1"/>
          <p:nvPr/>
        </p:nvSpPr>
        <p:spPr>
          <a:xfrm>
            <a:off x="6863724" y="3009900"/>
            <a:ext cx="11523814" cy="3393301"/>
          </a:xfrm>
          <a:prstGeom prst="rect">
            <a:avLst/>
          </a:prstGeom>
        </p:spPr>
        <p:txBody>
          <a:bodyPr wrap="square" lIns="0" tIns="0" rIns="0" bIns="0" rtlCol="0" anchor="t">
            <a:spAutoFit/>
          </a:bodyPr>
          <a:lstStyle/>
          <a:p>
            <a:pPr marL="457200" indent="-457200" algn="l">
              <a:lnSpc>
                <a:spcPts val="4528"/>
              </a:lnSpc>
              <a:buFont typeface="Arial" panose="020B0604020202020204" pitchFamily="34" charset="0"/>
              <a:buChar char="•"/>
            </a:pPr>
            <a:r>
              <a:rPr lang="en-US" sz="3018" spc="30" dirty="0">
                <a:solidFill>
                  <a:srgbClr val="022455"/>
                </a:solidFill>
                <a:latin typeface="Montserrat Light"/>
              </a:rPr>
              <a:t>Anti-discrimination and harassment</a:t>
            </a:r>
          </a:p>
          <a:p>
            <a:pPr marL="457200" indent="-457200" algn="l">
              <a:lnSpc>
                <a:spcPts val="4528"/>
              </a:lnSpc>
              <a:buFont typeface="Arial" panose="020B0604020202020204" pitchFamily="34" charset="0"/>
              <a:buChar char="•"/>
            </a:pPr>
            <a:r>
              <a:rPr lang="en-US" sz="3018" spc="30" dirty="0">
                <a:solidFill>
                  <a:srgbClr val="022455"/>
                </a:solidFill>
                <a:latin typeface="Montserrat Light"/>
              </a:rPr>
              <a:t>Grievance and appeal policies and procedures</a:t>
            </a:r>
          </a:p>
          <a:p>
            <a:pPr marL="457200" indent="-457200" algn="l">
              <a:lnSpc>
                <a:spcPts val="4528"/>
              </a:lnSpc>
              <a:buFont typeface="Arial" panose="020B0604020202020204" pitchFamily="34" charset="0"/>
              <a:buChar char="•"/>
            </a:pPr>
            <a:r>
              <a:rPr lang="en-US" sz="3018" spc="30" dirty="0">
                <a:solidFill>
                  <a:srgbClr val="022455"/>
                </a:solidFill>
                <a:latin typeface="Montserrat Light"/>
              </a:rPr>
              <a:t>Administrative leave and termination policies</a:t>
            </a:r>
          </a:p>
          <a:p>
            <a:pPr marL="457200" indent="-457200" algn="l">
              <a:lnSpc>
                <a:spcPts val="4528"/>
              </a:lnSpc>
              <a:buFont typeface="Arial" panose="020B0604020202020204" pitchFamily="34" charset="0"/>
              <a:buChar char="•"/>
            </a:pPr>
            <a:r>
              <a:rPr lang="en-US" sz="3018" spc="30" dirty="0">
                <a:solidFill>
                  <a:srgbClr val="022455"/>
                </a:solidFill>
                <a:latin typeface="Montserrat Light"/>
              </a:rPr>
              <a:t>Employee handbooks</a:t>
            </a:r>
          </a:p>
          <a:p>
            <a:pPr marL="457200" indent="-457200" algn="l">
              <a:lnSpc>
                <a:spcPts val="4528"/>
              </a:lnSpc>
              <a:buFont typeface="Arial" panose="020B0604020202020204" pitchFamily="34" charset="0"/>
              <a:buChar char="•"/>
            </a:pPr>
            <a:r>
              <a:rPr lang="en-US" sz="3018" spc="30" dirty="0">
                <a:solidFill>
                  <a:srgbClr val="022455"/>
                </a:solidFill>
                <a:latin typeface="Montserrat Light"/>
              </a:rPr>
              <a:t>Records policies</a:t>
            </a:r>
          </a:p>
          <a:p>
            <a:pPr marL="457200" indent="-457200" algn="l">
              <a:lnSpc>
                <a:spcPts val="4528"/>
              </a:lnSpc>
              <a:buFont typeface="Arial" panose="020B0604020202020204" pitchFamily="34" charset="0"/>
              <a:buChar char="•"/>
            </a:pPr>
            <a:r>
              <a:rPr lang="en-US" sz="3018" spc="30" dirty="0">
                <a:solidFill>
                  <a:srgbClr val="022455"/>
                </a:solidFill>
                <a:latin typeface="Montserrat Light"/>
              </a:rPr>
              <a:t>Leave policies</a:t>
            </a:r>
          </a:p>
        </p:txBody>
      </p:sp>
      <p:grpSp>
        <p:nvGrpSpPr>
          <p:cNvPr id="9" name="Group 6">
            <a:extLst>
              <a:ext uri="{FF2B5EF4-FFF2-40B4-BE49-F238E27FC236}">
                <a16:creationId xmlns:a16="http://schemas.microsoft.com/office/drawing/2014/main" id="{9F5B560C-80AD-4874-A55A-B93E1A93607B}"/>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52A71578-3D90-4E53-92A4-D8EE26E9B9EE}"/>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13E18A63-6832-4557-B3AA-71662CA20099}"/>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1364911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615684" y="538403"/>
            <a:ext cx="10986516" cy="839525"/>
          </a:xfrm>
          <a:prstGeom prst="rect">
            <a:avLst/>
          </a:prstGeom>
        </p:spPr>
        <p:txBody>
          <a:bodyPr wrap="square" lIns="0" tIns="0" rIns="0" bIns="0" rtlCol="0" anchor="t">
            <a:spAutoFit/>
          </a:bodyPr>
          <a:lstStyle/>
          <a:p>
            <a:pPr algn="ctr">
              <a:lnSpc>
                <a:spcPts val="7175"/>
              </a:lnSpc>
            </a:pPr>
            <a:r>
              <a:rPr lang="en-US" sz="4400" dirty="0">
                <a:solidFill>
                  <a:srgbClr val="022455"/>
                </a:solidFill>
                <a:latin typeface="Merriweather Bold"/>
              </a:rPr>
              <a:t>Outside the Program/Activity</a:t>
            </a:r>
          </a:p>
        </p:txBody>
      </p:sp>
      <p:sp>
        <p:nvSpPr>
          <p:cNvPr id="5" name="TextBox 5"/>
          <p:cNvSpPr txBox="1"/>
          <p:nvPr/>
        </p:nvSpPr>
        <p:spPr>
          <a:xfrm>
            <a:off x="7239000" y="1906363"/>
            <a:ext cx="9928516" cy="6549870"/>
          </a:xfrm>
          <a:prstGeom prst="rect">
            <a:avLst/>
          </a:prstGeom>
        </p:spPr>
        <p:txBody>
          <a:bodyPr lIns="0" tIns="0" rIns="0" bIns="0" rtlCol="0" anchor="t">
            <a:spAutoFit/>
          </a:bodyPr>
          <a:lstStyle/>
          <a:p>
            <a:pPr algn="l">
              <a:lnSpc>
                <a:spcPts val="4252"/>
              </a:lnSpc>
            </a:pPr>
            <a:r>
              <a:rPr lang="en-US" sz="2834" spc="28" dirty="0">
                <a:solidFill>
                  <a:srgbClr val="022455"/>
                </a:solidFill>
                <a:latin typeface="Montserrat Light"/>
              </a:rPr>
              <a:t>No obligation to directly address conduct that happens outside the United States or outside of the recipient’s education program or activity </a:t>
            </a:r>
            <a:r>
              <a:rPr lang="en-US" sz="2834" spc="28" dirty="0">
                <a:solidFill>
                  <a:srgbClr val="022455"/>
                </a:solidFill>
                <a:latin typeface="Montserrat Light Bold"/>
              </a:rPr>
              <a:t>BUT</a:t>
            </a:r>
          </a:p>
          <a:p>
            <a:pPr algn="l">
              <a:lnSpc>
                <a:spcPts val="4252"/>
              </a:lnSpc>
            </a:pPr>
            <a:endParaRPr lang="en-US" sz="2834" spc="28" dirty="0">
              <a:solidFill>
                <a:srgbClr val="022455"/>
              </a:solidFill>
              <a:latin typeface="Montserrat Light Bold"/>
            </a:endParaRPr>
          </a:p>
          <a:p>
            <a:pPr algn="l">
              <a:lnSpc>
                <a:spcPts val="4252"/>
              </a:lnSpc>
            </a:pPr>
            <a:r>
              <a:rPr lang="en-US" sz="2834" spc="28" dirty="0">
                <a:solidFill>
                  <a:srgbClr val="022455"/>
                </a:solidFill>
                <a:highlight>
                  <a:srgbClr val="FFFF00"/>
                </a:highlight>
                <a:latin typeface="Montserrat Light"/>
              </a:rPr>
              <a:t>Schools must evaluate the </a:t>
            </a:r>
            <a:r>
              <a:rPr lang="en-US" sz="2834" u="sng" spc="28" dirty="0">
                <a:solidFill>
                  <a:srgbClr val="022455"/>
                </a:solidFill>
                <a:highlight>
                  <a:srgbClr val="FFFF00"/>
                </a:highlight>
                <a:latin typeface="Montserrat Light"/>
              </a:rPr>
              <a:t>totality of the circumstances</a:t>
            </a:r>
            <a:r>
              <a:rPr lang="en-US" sz="2834" spc="28" dirty="0">
                <a:solidFill>
                  <a:srgbClr val="022455"/>
                </a:solidFill>
                <a:highlight>
                  <a:srgbClr val="FFFF00"/>
                </a:highlight>
                <a:latin typeface="Montserrat Light"/>
              </a:rPr>
              <a:t> when determining whether there is a sex-based hostile environment in its education program or activity</a:t>
            </a:r>
            <a:r>
              <a:rPr lang="en-US" sz="2834" spc="28" dirty="0">
                <a:solidFill>
                  <a:srgbClr val="022455"/>
                </a:solidFill>
                <a:latin typeface="Montserrat Light"/>
              </a:rPr>
              <a:t>, which may require the recipient to consider allegations about conduct that occurred outside the education program or activity that may be contributing to the alleged sex-based hostile environment.</a:t>
            </a:r>
          </a:p>
        </p:txBody>
      </p:sp>
      <p:grpSp>
        <p:nvGrpSpPr>
          <p:cNvPr id="9" name="Group 6">
            <a:extLst>
              <a:ext uri="{FF2B5EF4-FFF2-40B4-BE49-F238E27FC236}">
                <a16:creationId xmlns:a16="http://schemas.microsoft.com/office/drawing/2014/main" id="{280A268C-F42A-4152-AD92-9BFB901E768E}"/>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8EA0EC8E-4E9B-4472-A95E-48E76E7E19C1}"/>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530298FA-C8AA-4E46-A81D-6F2EDE07D48D}"/>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4633945" y="23299"/>
            <a:ext cx="13654055"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982429" y="1409700"/>
            <a:ext cx="8534400" cy="935705"/>
          </a:xfrm>
          <a:prstGeom prst="rect">
            <a:avLst/>
          </a:prstGeom>
        </p:spPr>
        <p:txBody>
          <a:bodyPr wrap="square" lIns="0" tIns="0" rIns="0" bIns="0" rtlCol="0" anchor="t">
            <a:spAutoFit/>
          </a:bodyPr>
          <a:lstStyle/>
          <a:p>
            <a:pPr algn="ctr">
              <a:lnSpc>
                <a:spcPts val="8189"/>
              </a:lnSpc>
            </a:pPr>
            <a:r>
              <a:rPr lang="en-US" sz="4400" dirty="0">
                <a:solidFill>
                  <a:srgbClr val="022455"/>
                </a:solidFill>
                <a:latin typeface="Merriweather Bold"/>
              </a:rPr>
              <a:t>Pregnant and Parenting</a:t>
            </a:r>
          </a:p>
        </p:txBody>
      </p:sp>
      <p:sp>
        <p:nvSpPr>
          <p:cNvPr id="5" name="TextBox 5"/>
          <p:cNvSpPr txBox="1"/>
          <p:nvPr/>
        </p:nvSpPr>
        <p:spPr>
          <a:xfrm>
            <a:off x="6863724" y="3086100"/>
            <a:ext cx="11523814" cy="3393301"/>
          </a:xfrm>
          <a:prstGeom prst="rect">
            <a:avLst/>
          </a:prstGeom>
        </p:spPr>
        <p:txBody>
          <a:bodyPr wrap="square" lIns="0" tIns="0" rIns="0" bIns="0" rtlCol="0" anchor="t">
            <a:spAutoFit/>
          </a:bodyPr>
          <a:lstStyle/>
          <a:p>
            <a:pPr marL="457200" indent="-457200" algn="l">
              <a:lnSpc>
                <a:spcPts val="4528"/>
              </a:lnSpc>
              <a:buFont typeface="Arial" panose="020B0604020202020204" pitchFamily="34" charset="0"/>
              <a:buChar char="•"/>
            </a:pPr>
            <a:r>
              <a:rPr lang="en-US" sz="3018" spc="30" dirty="0">
                <a:solidFill>
                  <a:srgbClr val="022455"/>
                </a:solidFill>
                <a:latin typeface="Montserrat Light"/>
              </a:rPr>
              <a:t>Accommodations policies and procedures</a:t>
            </a:r>
          </a:p>
          <a:p>
            <a:pPr marL="457200" indent="-457200" algn="l">
              <a:lnSpc>
                <a:spcPts val="4528"/>
              </a:lnSpc>
              <a:buFont typeface="Arial" panose="020B0604020202020204" pitchFamily="34" charset="0"/>
              <a:buChar char="•"/>
            </a:pPr>
            <a:r>
              <a:rPr lang="en-US" sz="3018" spc="30" dirty="0">
                <a:solidFill>
                  <a:srgbClr val="022455"/>
                </a:solidFill>
                <a:latin typeface="Montserrat Light"/>
              </a:rPr>
              <a:t>Attendance policies</a:t>
            </a:r>
          </a:p>
          <a:p>
            <a:pPr marL="457200" indent="-457200" algn="l">
              <a:lnSpc>
                <a:spcPts val="4528"/>
              </a:lnSpc>
              <a:buFont typeface="Arial" panose="020B0604020202020204" pitchFamily="34" charset="0"/>
              <a:buChar char="•"/>
            </a:pPr>
            <a:r>
              <a:rPr lang="en-US" sz="3018" spc="30" dirty="0">
                <a:solidFill>
                  <a:srgbClr val="022455"/>
                </a:solidFill>
                <a:latin typeface="Montserrat Light"/>
              </a:rPr>
              <a:t>Compensation and leave policies</a:t>
            </a:r>
          </a:p>
          <a:p>
            <a:pPr marL="457200" indent="-457200" algn="l">
              <a:lnSpc>
                <a:spcPts val="4528"/>
              </a:lnSpc>
              <a:buFont typeface="Arial" panose="020B0604020202020204" pitchFamily="34" charset="0"/>
              <a:buChar char="•"/>
            </a:pPr>
            <a:r>
              <a:rPr lang="en-US" sz="3018" spc="30" dirty="0">
                <a:solidFill>
                  <a:srgbClr val="022455"/>
                </a:solidFill>
                <a:latin typeface="Montserrat Light"/>
              </a:rPr>
              <a:t>Policies and procedures related to the PUMP Act</a:t>
            </a:r>
          </a:p>
          <a:p>
            <a:pPr marL="457200" indent="-457200" algn="l">
              <a:lnSpc>
                <a:spcPts val="4528"/>
              </a:lnSpc>
              <a:buFont typeface="Arial" panose="020B0604020202020204" pitchFamily="34" charset="0"/>
              <a:buChar char="•"/>
            </a:pPr>
            <a:r>
              <a:rPr lang="en-US" sz="3018" spc="30" dirty="0">
                <a:solidFill>
                  <a:srgbClr val="022455"/>
                </a:solidFill>
                <a:latin typeface="Montserrat Light"/>
              </a:rPr>
              <a:t>Policies implementing and related to the Pregnant Workers Protection Act</a:t>
            </a:r>
          </a:p>
        </p:txBody>
      </p:sp>
      <p:grpSp>
        <p:nvGrpSpPr>
          <p:cNvPr id="9" name="Group 6">
            <a:extLst>
              <a:ext uri="{FF2B5EF4-FFF2-40B4-BE49-F238E27FC236}">
                <a16:creationId xmlns:a16="http://schemas.microsoft.com/office/drawing/2014/main" id="{9F5B560C-80AD-4874-A55A-B93E1A93607B}"/>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52A71578-3D90-4E53-92A4-D8EE26E9B9EE}"/>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13E18A63-6832-4557-B3AA-71662CA20099}"/>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11536342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4633945" y="23299"/>
            <a:ext cx="13654055"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7147314" y="732192"/>
            <a:ext cx="9296400" cy="935705"/>
          </a:xfrm>
          <a:prstGeom prst="rect">
            <a:avLst/>
          </a:prstGeom>
        </p:spPr>
        <p:txBody>
          <a:bodyPr wrap="square" lIns="0" tIns="0" rIns="0" bIns="0" rtlCol="0" anchor="t">
            <a:spAutoFit/>
          </a:bodyPr>
          <a:lstStyle/>
          <a:p>
            <a:pPr algn="ctr">
              <a:lnSpc>
                <a:spcPts val="8189"/>
              </a:lnSpc>
            </a:pPr>
            <a:r>
              <a:rPr lang="en-US" sz="4400" dirty="0">
                <a:solidFill>
                  <a:srgbClr val="022455"/>
                </a:solidFill>
                <a:latin typeface="Merriweather Bold"/>
              </a:rPr>
              <a:t>Updating Forms and Templates</a:t>
            </a:r>
          </a:p>
        </p:txBody>
      </p:sp>
      <p:sp>
        <p:nvSpPr>
          <p:cNvPr id="5" name="TextBox 5"/>
          <p:cNvSpPr txBox="1"/>
          <p:nvPr/>
        </p:nvSpPr>
        <p:spPr>
          <a:xfrm>
            <a:off x="6615684" y="2267151"/>
            <a:ext cx="11350951" cy="4532075"/>
          </a:xfrm>
          <a:prstGeom prst="rect">
            <a:avLst/>
          </a:prstGeom>
        </p:spPr>
        <p:txBody>
          <a:bodyPr wrap="square" lIns="0" tIns="0" rIns="0" bIns="0" rtlCol="0" anchor="t">
            <a:spAutoFit/>
          </a:bodyPr>
          <a:lstStyle/>
          <a:p>
            <a:pPr>
              <a:lnSpc>
                <a:spcPts val="4528"/>
              </a:lnSpc>
            </a:pPr>
            <a:r>
              <a:rPr lang="en-US" sz="2400" spc="30" dirty="0">
                <a:solidFill>
                  <a:srgbClr val="022455"/>
                </a:solidFill>
                <a:latin typeface="Montserrat Light"/>
              </a:rPr>
              <a:t>Documentation of Oral Report		Supportive Measures Template</a:t>
            </a:r>
          </a:p>
          <a:p>
            <a:pPr>
              <a:lnSpc>
                <a:spcPts val="4528"/>
              </a:lnSpc>
            </a:pPr>
            <a:r>
              <a:rPr lang="en-US" sz="2400" spc="30" dirty="0">
                <a:solidFill>
                  <a:srgbClr val="022455"/>
                </a:solidFill>
                <a:latin typeface="Montserrat Light"/>
              </a:rPr>
              <a:t>Notice of emergency removal			Informal Resolution Notice</a:t>
            </a:r>
          </a:p>
          <a:p>
            <a:pPr>
              <a:lnSpc>
                <a:spcPts val="4528"/>
              </a:lnSpc>
            </a:pPr>
            <a:r>
              <a:rPr lang="en-US" sz="2400" spc="30" dirty="0">
                <a:solidFill>
                  <a:srgbClr val="022455"/>
                </a:solidFill>
                <a:latin typeface="Montserrat Light"/>
              </a:rPr>
              <a:t>Notice of Rights					Notice of Allegations to Parties</a:t>
            </a:r>
          </a:p>
          <a:p>
            <a:pPr>
              <a:lnSpc>
                <a:spcPts val="4528"/>
              </a:lnSpc>
            </a:pPr>
            <a:r>
              <a:rPr lang="en-US" sz="2400" spc="30" dirty="0">
                <a:solidFill>
                  <a:srgbClr val="022455"/>
                </a:solidFill>
                <a:latin typeface="Montserrat Light"/>
              </a:rPr>
              <a:t>Investigation Plan Template			Notice of Dismissal	</a:t>
            </a:r>
          </a:p>
          <a:p>
            <a:pPr>
              <a:lnSpc>
                <a:spcPts val="4528"/>
              </a:lnSpc>
            </a:pPr>
            <a:r>
              <a:rPr lang="en-US" sz="2400" spc="30" dirty="0">
                <a:solidFill>
                  <a:srgbClr val="022455"/>
                </a:solidFill>
                <a:latin typeface="Montserrat Light"/>
              </a:rPr>
              <a:t>Appeal Form					Log of Oral and Written Reports</a:t>
            </a:r>
          </a:p>
          <a:p>
            <a:pPr>
              <a:lnSpc>
                <a:spcPts val="4528"/>
              </a:lnSpc>
            </a:pPr>
            <a:r>
              <a:rPr lang="en-US" sz="2400" spc="30" dirty="0">
                <a:solidFill>
                  <a:srgbClr val="022455"/>
                </a:solidFill>
                <a:latin typeface="Montserrat Light"/>
              </a:rPr>
              <a:t>Supportive Measures Challenge		Emergency Removal Challenge</a:t>
            </a:r>
          </a:p>
          <a:p>
            <a:pPr>
              <a:lnSpc>
                <a:spcPts val="4528"/>
              </a:lnSpc>
            </a:pPr>
            <a:r>
              <a:rPr lang="en-US" sz="2400" spc="30" dirty="0">
                <a:solidFill>
                  <a:srgbClr val="022455"/>
                </a:solidFill>
                <a:latin typeface="Montserrat Light"/>
              </a:rPr>
              <a:t>Informal Res. Agreement Template		Notice of Extension of Timelines Determination Template			Appeal Decision Template</a:t>
            </a:r>
          </a:p>
        </p:txBody>
      </p:sp>
      <p:grpSp>
        <p:nvGrpSpPr>
          <p:cNvPr id="9" name="Group 6">
            <a:extLst>
              <a:ext uri="{FF2B5EF4-FFF2-40B4-BE49-F238E27FC236}">
                <a16:creationId xmlns:a16="http://schemas.microsoft.com/office/drawing/2014/main" id="{9F5B560C-80AD-4874-A55A-B93E1A93607B}"/>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52A71578-3D90-4E53-92A4-D8EE26E9B9EE}"/>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13E18A63-6832-4557-B3AA-71662CA20099}"/>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10268193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4633945" y="0"/>
            <a:ext cx="13654055"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400800" y="274964"/>
            <a:ext cx="8833583" cy="935705"/>
          </a:xfrm>
          <a:prstGeom prst="rect">
            <a:avLst/>
          </a:prstGeom>
        </p:spPr>
        <p:txBody>
          <a:bodyPr wrap="square" lIns="0" tIns="0" rIns="0" bIns="0" rtlCol="0" anchor="t">
            <a:spAutoFit/>
          </a:bodyPr>
          <a:lstStyle/>
          <a:p>
            <a:pPr algn="ctr">
              <a:lnSpc>
                <a:spcPts val="8189"/>
              </a:lnSpc>
            </a:pPr>
            <a:r>
              <a:rPr lang="en-US" sz="4400" dirty="0">
                <a:solidFill>
                  <a:srgbClr val="022455"/>
                </a:solidFill>
                <a:latin typeface="Merriweather Bold"/>
              </a:rPr>
              <a:t>Summer Checklist</a:t>
            </a:r>
          </a:p>
        </p:txBody>
      </p:sp>
      <p:sp>
        <p:nvSpPr>
          <p:cNvPr id="5" name="TextBox 5"/>
          <p:cNvSpPr txBox="1"/>
          <p:nvPr/>
        </p:nvSpPr>
        <p:spPr>
          <a:xfrm>
            <a:off x="6172200" y="1500992"/>
            <a:ext cx="12065557" cy="8009950"/>
          </a:xfrm>
          <a:prstGeom prst="rect">
            <a:avLst/>
          </a:prstGeom>
        </p:spPr>
        <p:txBody>
          <a:bodyPr wrap="square" lIns="0" tIns="0" rIns="0" bIns="0" rtlCol="0" anchor="t">
            <a:spAutoFit/>
          </a:bodyPr>
          <a:lstStyle/>
          <a:p>
            <a:pPr marL="457200" indent="-457200" algn="l">
              <a:lnSpc>
                <a:spcPts val="4528"/>
              </a:lnSpc>
              <a:buFont typeface="Arial" panose="020B0604020202020204" pitchFamily="34" charset="0"/>
              <a:buChar char="•"/>
            </a:pPr>
            <a:r>
              <a:rPr lang="en-US" sz="2800" spc="30" dirty="0">
                <a:solidFill>
                  <a:srgbClr val="022455"/>
                </a:solidFill>
                <a:latin typeface="Montserrat Light" panose="020B0604020202020204" charset="0"/>
              </a:rPr>
              <a:t>Communicate the changes to your stakeholders.</a:t>
            </a:r>
          </a:p>
          <a:p>
            <a:pPr marL="457200" indent="-457200" algn="l">
              <a:lnSpc>
                <a:spcPts val="4528"/>
              </a:lnSpc>
              <a:buFont typeface="Arial" panose="020B0604020202020204" pitchFamily="34" charset="0"/>
              <a:buChar char="•"/>
            </a:pPr>
            <a:r>
              <a:rPr lang="en-US" sz="2800" spc="30" dirty="0">
                <a:solidFill>
                  <a:srgbClr val="022455"/>
                </a:solidFill>
                <a:latin typeface="Montserrat Light" panose="020B0604020202020204" charset="0"/>
              </a:rPr>
              <a:t>Update policies, procedures, and Notice of Discrimination.</a:t>
            </a:r>
          </a:p>
          <a:p>
            <a:pPr marL="457200" indent="-457200" algn="l">
              <a:lnSpc>
                <a:spcPts val="4528"/>
              </a:lnSpc>
              <a:buFont typeface="Arial" panose="020B0604020202020204" pitchFamily="34" charset="0"/>
              <a:buChar char="•"/>
            </a:pPr>
            <a:r>
              <a:rPr lang="en-US" sz="2800" spc="30" dirty="0">
                <a:solidFill>
                  <a:srgbClr val="022455"/>
                </a:solidFill>
                <a:latin typeface="Montserrat Light" panose="020B0604020202020204" charset="0"/>
              </a:rPr>
              <a:t>Designate individuals to serve in roles required under your specific Title IX Grievance Procedures.</a:t>
            </a:r>
          </a:p>
          <a:p>
            <a:pPr marL="457200" indent="-457200" algn="l">
              <a:lnSpc>
                <a:spcPts val="4528"/>
              </a:lnSpc>
              <a:buFont typeface="Arial" panose="020B0604020202020204" pitchFamily="34" charset="0"/>
              <a:buChar char="•"/>
            </a:pPr>
            <a:r>
              <a:rPr lang="en-US" sz="2800" spc="30" dirty="0">
                <a:solidFill>
                  <a:srgbClr val="022455"/>
                </a:solidFill>
                <a:latin typeface="Montserrat Light" panose="020B0604020202020204" charset="0"/>
              </a:rPr>
              <a:t>Train your “Title IX Team” (must be trained annually).</a:t>
            </a:r>
          </a:p>
          <a:p>
            <a:pPr marL="457200" indent="-457200" algn="l">
              <a:lnSpc>
                <a:spcPts val="4528"/>
              </a:lnSpc>
              <a:buFont typeface="Arial" panose="020B0604020202020204" pitchFamily="34" charset="0"/>
              <a:buChar char="•"/>
            </a:pPr>
            <a:r>
              <a:rPr lang="en-US" sz="2800" spc="30" dirty="0">
                <a:solidFill>
                  <a:srgbClr val="022455"/>
                </a:solidFill>
                <a:latin typeface="Montserrat Light" panose="020B0604020202020204" charset="0"/>
              </a:rPr>
              <a:t>Train ALL faculty and staff.</a:t>
            </a:r>
          </a:p>
          <a:p>
            <a:pPr marL="457200" indent="-457200" algn="l">
              <a:lnSpc>
                <a:spcPts val="4528"/>
              </a:lnSpc>
              <a:buFont typeface="Arial" panose="020B0604020202020204" pitchFamily="34" charset="0"/>
              <a:buChar char="•"/>
            </a:pPr>
            <a:r>
              <a:rPr lang="en-US" sz="2800" spc="30" dirty="0">
                <a:solidFill>
                  <a:srgbClr val="022455"/>
                </a:solidFill>
                <a:latin typeface="Montserrat Light" panose="020B0604020202020204" charset="0"/>
              </a:rPr>
              <a:t>Publish and widely disseminate your updated Notice of Nondiscrimination, Nondiscrimination Policy, and Title IX Grievance Procedures.</a:t>
            </a:r>
          </a:p>
          <a:p>
            <a:pPr marL="457200" indent="-457200" algn="l">
              <a:lnSpc>
                <a:spcPts val="4528"/>
              </a:lnSpc>
              <a:buFont typeface="Arial" panose="020B0604020202020204" pitchFamily="34" charset="0"/>
              <a:buChar char="•"/>
            </a:pPr>
            <a:r>
              <a:rPr lang="en-US" sz="2800" spc="30" dirty="0">
                <a:solidFill>
                  <a:srgbClr val="022455"/>
                </a:solidFill>
                <a:latin typeface="Montserrat Light" panose="020B0604020202020204" charset="0"/>
              </a:rPr>
              <a:t>Update all internal processes, data collection and record keeping and retention systems, and Grievance Procedure documents.</a:t>
            </a:r>
          </a:p>
          <a:p>
            <a:pPr marL="457200" indent="-457200" algn="l">
              <a:lnSpc>
                <a:spcPts val="4528"/>
              </a:lnSpc>
              <a:buFont typeface="Arial" panose="020B0604020202020204" pitchFamily="34" charset="0"/>
              <a:buChar char="•"/>
            </a:pPr>
            <a:r>
              <a:rPr lang="en-US" sz="2800" spc="30" dirty="0">
                <a:solidFill>
                  <a:srgbClr val="022455"/>
                </a:solidFill>
                <a:latin typeface="Montserrat Light" panose="020B0604020202020204" charset="0"/>
              </a:rPr>
              <a:t>Take necessary steps to ensure accommodations for pregnant and parenting individuals.</a:t>
            </a:r>
          </a:p>
          <a:p>
            <a:pPr marL="457200" indent="-457200" algn="l">
              <a:lnSpc>
                <a:spcPts val="4528"/>
              </a:lnSpc>
              <a:buFont typeface="Arial" panose="020B0604020202020204" pitchFamily="34" charset="0"/>
              <a:buChar char="•"/>
            </a:pPr>
            <a:endParaRPr lang="en-US" sz="3018" spc="30" dirty="0">
              <a:solidFill>
                <a:srgbClr val="022455"/>
              </a:solidFill>
              <a:latin typeface="Montserrat Light"/>
            </a:endParaRPr>
          </a:p>
        </p:txBody>
      </p:sp>
      <p:grpSp>
        <p:nvGrpSpPr>
          <p:cNvPr id="9" name="Group 6">
            <a:extLst>
              <a:ext uri="{FF2B5EF4-FFF2-40B4-BE49-F238E27FC236}">
                <a16:creationId xmlns:a16="http://schemas.microsoft.com/office/drawing/2014/main" id="{9F5B560C-80AD-4874-A55A-B93E1A93607B}"/>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52A71578-3D90-4E53-92A4-D8EE26E9B9EE}"/>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13E18A63-6832-4557-B3AA-71662CA20099}"/>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17350173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940019"/>
        </a:solidFill>
        <a:effectLst/>
      </p:bgPr>
    </p:bg>
    <p:spTree>
      <p:nvGrpSpPr>
        <p:cNvPr id="1" name=""/>
        <p:cNvGrpSpPr/>
        <p:nvPr/>
      </p:nvGrpSpPr>
      <p:grpSpPr>
        <a:xfrm>
          <a:off x="0" y="0"/>
          <a:ext cx="0" cy="0"/>
          <a:chOff x="0" y="0"/>
          <a:chExt cx="0" cy="0"/>
        </a:xfrm>
      </p:grpSpPr>
      <p:sp>
        <p:nvSpPr>
          <p:cNvPr id="2" name="AutoShape 2"/>
          <p:cNvSpPr/>
          <p:nvPr/>
        </p:nvSpPr>
        <p:spPr>
          <a:xfrm>
            <a:off x="6460481" y="0"/>
            <a:ext cx="11827519" cy="10287000"/>
          </a:xfrm>
          <a:prstGeom prst="rect">
            <a:avLst/>
          </a:prstGeom>
          <a:solidFill>
            <a:srgbClr val="022455"/>
          </a:solidFill>
        </p:spPr>
      </p:sp>
      <p:sp>
        <p:nvSpPr>
          <p:cNvPr id="3" name="Freeform 3"/>
          <p:cNvSpPr/>
          <p:nvPr/>
        </p:nvSpPr>
        <p:spPr>
          <a:xfrm>
            <a:off x="0" y="0"/>
            <a:ext cx="7650938" cy="10287000"/>
          </a:xfrm>
          <a:custGeom>
            <a:avLst/>
            <a:gdLst/>
            <a:ahLst/>
            <a:cxnLst/>
            <a:rect l="l" t="t" r="r" b="b"/>
            <a:pathLst>
              <a:path w="7650938" h="11506200">
                <a:moveTo>
                  <a:pt x="0" y="0"/>
                </a:moveTo>
                <a:lnTo>
                  <a:pt x="7650938" y="0"/>
                </a:lnTo>
                <a:lnTo>
                  <a:pt x="7650938" y="11506200"/>
                </a:lnTo>
                <a:lnTo>
                  <a:pt x="0" y="11506200"/>
                </a:lnTo>
                <a:lnTo>
                  <a:pt x="0" y="0"/>
                </a:lnTo>
                <a:close/>
              </a:path>
            </a:pathLst>
          </a:custGeom>
          <a:blipFill>
            <a:blip r:embed="rId2">
              <a:alphaModFix amt="15000"/>
            </a:blip>
            <a:stretch>
              <a:fillRect l="-62862" r="-62862"/>
            </a:stretch>
          </a:blipFill>
        </p:spPr>
      </p:sp>
      <p:sp>
        <p:nvSpPr>
          <p:cNvPr id="4" name="AutoShape 4"/>
          <p:cNvSpPr/>
          <p:nvPr/>
        </p:nvSpPr>
        <p:spPr>
          <a:xfrm>
            <a:off x="1139419" y="1351716"/>
            <a:ext cx="7277100" cy="8229600"/>
          </a:xfrm>
          <a:prstGeom prst="rect">
            <a:avLst/>
          </a:prstGeom>
          <a:solidFill>
            <a:srgbClr val="940019"/>
          </a:solidFill>
        </p:spPr>
      </p:sp>
      <p:grpSp>
        <p:nvGrpSpPr>
          <p:cNvPr id="5" name="Group 5"/>
          <p:cNvGrpSpPr/>
          <p:nvPr/>
        </p:nvGrpSpPr>
        <p:grpSpPr>
          <a:xfrm>
            <a:off x="1993088" y="2637591"/>
            <a:ext cx="5657850" cy="5657850"/>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7" name="Group 7"/>
          <p:cNvGrpSpPr/>
          <p:nvPr/>
        </p:nvGrpSpPr>
        <p:grpSpPr>
          <a:xfrm>
            <a:off x="2128900" y="3340341"/>
            <a:ext cx="5298139" cy="2101503"/>
            <a:chOff x="0" y="0"/>
            <a:chExt cx="7064185" cy="2802004"/>
          </a:xfrm>
        </p:grpSpPr>
        <p:sp>
          <p:nvSpPr>
            <p:cNvPr id="8" name="TextBox 8"/>
            <p:cNvSpPr txBox="1"/>
            <p:nvPr/>
          </p:nvSpPr>
          <p:spPr>
            <a:xfrm>
              <a:off x="0" y="-38100"/>
              <a:ext cx="7064185" cy="1371415"/>
            </a:xfrm>
            <a:prstGeom prst="rect">
              <a:avLst/>
            </a:prstGeom>
          </p:spPr>
          <p:txBody>
            <a:bodyPr lIns="0" tIns="0" rIns="0" bIns="0" rtlCol="0" anchor="t">
              <a:spAutoFit/>
            </a:bodyPr>
            <a:lstStyle/>
            <a:p>
              <a:pPr algn="ctr">
                <a:lnSpc>
                  <a:spcPts val="8312"/>
                </a:lnSpc>
              </a:pPr>
              <a:r>
                <a:rPr lang="en-US" sz="6596" spc="59" dirty="0">
                  <a:solidFill>
                    <a:srgbClr val="022455"/>
                  </a:solidFill>
                  <a:latin typeface="Merriweather Bold"/>
                </a:rPr>
                <a:t>Questions?</a:t>
              </a:r>
            </a:p>
          </p:txBody>
        </p:sp>
        <p:sp>
          <p:nvSpPr>
            <p:cNvPr id="9" name="TextBox 9"/>
            <p:cNvSpPr txBox="1"/>
            <p:nvPr/>
          </p:nvSpPr>
          <p:spPr>
            <a:xfrm>
              <a:off x="0" y="2095850"/>
              <a:ext cx="7064185" cy="706154"/>
            </a:xfrm>
            <a:prstGeom prst="rect">
              <a:avLst/>
            </a:prstGeom>
          </p:spPr>
          <p:txBody>
            <a:bodyPr lIns="0" tIns="0" rIns="0" bIns="0" rtlCol="0" anchor="t">
              <a:spAutoFit/>
            </a:bodyPr>
            <a:lstStyle/>
            <a:p>
              <a:pPr algn="ctr">
                <a:lnSpc>
                  <a:spcPts val="4184"/>
                </a:lnSpc>
              </a:pPr>
              <a:endParaRPr dirty="0"/>
            </a:p>
          </p:txBody>
        </p:sp>
      </p:grpSp>
      <p:grpSp>
        <p:nvGrpSpPr>
          <p:cNvPr id="10" name="Group 10"/>
          <p:cNvGrpSpPr/>
          <p:nvPr/>
        </p:nvGrpSpPr>
        <p:grpSpPr>
          <a:xfrm>
            <a:off x="10287000" y="2993687"/>
            <a:ext cx="6483430" cy="4896315"/>
            <a:chOff x="2002881" y="-133350"/>
            <a:chExt cx="8644574" cy="6528420"/>
          </a:xfrm>
        </p:grpSpPr>
        <p:sp>
          <p:nvSpPr>
            <p:cNvPr id="14" name="TextBox 14"/>
            <p:cNvSpPr txBox="1"/>
            <p:nvPr/>
          </p:nvSpPr>
          <p:spPr>
            <a:xfrm>
              <a:off x="2204935" y="1973518"/>
              <a:ext cx="7984174" cy="4421552"/>
            </a:xfrm>
            <a:prstGeom prst="rect">
              <a:avLst/>
            </a:prstGeom>
          </p:spPr>
          <p:txBody>
            <a:bodyPr lIns="0" tIns="0" rIns="0" bIns="0" rtlCol="0" anchor="t">
              <a:spAutoFit/>
            </a:bodyPr>
            <a:lstStyle/>
            <a:p>
              <a:pPr algn="l">
                <a:lnSpc>
                  <a:spcPts val="5290"/>
                </a:lnSpc>
              </a:pPr>
              <a:endParaRPr dirty="0"/>
            </a:p>
            <a:p>
              <a:pPr algn="l">
                <a:lnSpc>
                  <a:spcPts val="5290"/>
                </a:lnSpc>
              </a:pPr>
              <a:endParaRPr lang="en-US" sz="3527" spc="35" dirty="0">
                <a:solidFill>
                  <a:srgbClr val="FFFFFF"/>
                </a:solidFill>
                <a:latin typeface="Montserrat Light"/>
              </a:endParaRPr>
            </a:p>
            <a:p>
              <a:pPr algn="l">
                <a:lnSpc>
                  <a:spcPts val="5290"/>
                </a:lnSpc>
              </a:pPr>
              <a:r>
                <a:rPr lang="en-US" sz="3527" spc="35" dirty="0">
                  <a:solidFill>
                    <a:srgbClr val="FFFFFF"/>
                  </a:solidFill>
                  <a:latin typeface="Montserrat Light"/>
                </a:rPr>
                <a:t>Education Law Group</a:t>
              </a:r>
            </a:p>
            <a:p>
              <a:pPr algn="l">
                <a:lnSpc>
                  <a:spcPts val="5290"/>
                </a:lnSpc>
              </a:pPr>
              <a:r>
                <a:rPr lang="en-US" sz="3527" spc="35" dirty="0">
                  <a:solidFill>
                    <a:srgbClr val="FFFFFF"/>
                  </a:solidFill>
                  <a:latin typeface="Montserrat Light"/>
                </a:rPr>
                <a:t>Appel, Yost &amp; Zee LLP</a:t>
              </a:r>
            </a:p>
            <a:p>
              <a:pPr algn="l">
                <a:lnSpc>
                  <a:spcPts val="5290"/>
                </a:lnSpc>
              </a:pPr>
              <a:endParaRPr lang="en-US" sz="3527" spc="35" dirty="0">
                <a:solidFill>
                  <a:srgbClr val="FFFFFF"/>
                </a:solidFill>
                <a:latin typeface="Montserrat Light"/>
              </a:endParaRPr>
            </a:p>
          </p:txBody>
        </p:sp>
        <p:sp>
          <p:nvSpPr>
            <p:cNvPr id="15" name="TextBox 15"/>
            <p:cNvSpPr txBox="1"/>
            <p:nvPr/>
          </p:nvSpPr>
          <p:spPr>
            <a:xfrm>
              <a:off x="2002881" y="-133350"/>
              <a:ext cx="8644574" cy="3147272"/>
            </a:xfrm>
            <a:prstGeom prst="rect">
              <a:avLst/>
            </a:prstGeom>
          </p:spPr>
          <p:txBody>
            <a:bodyPr wrap="square" lIns="0" tIns="0" rIns="0" bIns="0" rtlCol="0" anchor="t">
              <a:spAutoFit/>
            </a:bodyPr>
            <a:lstStyle/>
            <a:p>
              <a:pPr algn="l">
                <a:lnSpc>
                  <a:spcPts val="6359"/>
                </a:lnSpc>
              </a:pPr>
              <a:r>
                <a:rPr lang="en-US" sz="4156" spc="457" dirty="0">
                  <a:solidFill>
                    <a:srgbClr val="FFFFFF"/>
                  </a:solidFill>
                  <a:latin typeface="Montserrat Classic"/>
                </a:rPr>
                <a:t>PHILLIP A. MICHAEL</a:t>
              </a:r>
            </a:p>
            <a:p>
              <a:pPr algn="l">
                <a:lnSpc>
                  <a:spcPts val="6359"/>
                </a:lnSpc>
              </a:pPr>
              <a:endParaRPr lang="en-US" sz="4156" spc="457" dirty="0">
                <a:solidFill>
                  <a:srgbClr val="FFFFFF"/>
                </a:solidFill>
                <a:latin typeface="Montserrat Classic"/>
              </a:endParaRPr>
            </a:p>
            <a:p>
              <a:pPr algn="l">
                <a:lnSpc>
                  <a:spcPts val="6359"/>
                </a:lnSpc>
              </a:pPr>
              <a:r>
                <a:rPr lang="en-US" sz="4156" spc="457" dirty="0">
                  <a:solidFill>
                    <a:srgbClr val="FFFFFF"/>
                  </a:solidFill>
                  <a:latin typeface="Montserrat Classic"/>
                </a:rPr>
                <a:t>MICHAEL W. LEWIS</a:t>
              </a:r>
            </a:p>
          </p:txBody>
        </p:sp>
      </p:grpSp>
      <p:sp>
        <p:nvSpPr>
          <p:cNvPr id="16" name="TextBox 16"/>
          <p:cNvSpPr txBox="1"/>
          <p:nvPr/>
        </p:nvSpPr>
        <p:spPr>
          <a:xfrm>
            <a:off x="2761806" y="6977147"/>
            <a:ext cx="3727646" cy="1086703"/>
          </a:xfrm>
          <a:prstGeom prst="rect">
            <a:avLst/>
          </a:prstGeom>
        </p:spPr>
        <p:txBody>
          <a:bodyPr wrap="square" lIns="0" tIns="0" rIns="0" bIns="0" rtlCol="0" anchor="t">
            <a:spAutoFit/>
          </a:bodyPr>
          <a:lstStyle/>
          <a:p>
            <a:pPr algn="ctr">
              <a:lnSpc>
                <a:spcPts val="2945"/>
              </a:lnSpc>
            </a:pPr>
            <a:r>
              <a:rPr lang="en-US" sz="2103" dirty="0">
                <a:solidFill>
                  <a:srgbClr val="022455"/>
                </a:solidFill>
                <a:latin typeface="Montserrat 1 Bold"/>
              </a:rPr>
              <a:t>@appelyostzee</a:t>
            </a:r>
          </a:p>
          <a:p>
            <a:pPr algn="ctr">
              <a:lnSpc>
                <a:spcPts val="2945"/>
              </a:lnSpc>
            </a:pPr>
            <a:r>
              <a:rPr lang="en-US" sz="2103" dirty="0">
                <a:solidFill>
                  <a:srgbClr val="022455"/>
                </a:solidFill>
                <a:latin typeface="Montserrat 1 Bold"/>
              </a:rPr>
              <a:t>www.appelyostzee.com </a:t>
            </a:r>
          </a:p>
          <a:p>
            <a:pPr algn="ctr">
              <a:lnSpc>
                <a:spcPts val="2945"/>
              </a:lnSpc>
            </a:pPr>
            <a:r>
              <a:rPr lang="en-US" sz="2103" dirty="0">
                <a:solidFill>
                  <a:srgbClr val="022455"/>
                </a:solidFill>
                <a:latin typeface="Montserrat 1 Bold"/>
              </a:rPr>
              <a:t>717-394-0521</a:t>
            </a:r>
          </a:p>
        </p:txBody>
      </p:sp>
      <p:sp>
        <p:nvSpPr>
          <p:cNvPr id="17" name="Freeform 17"/>
          <p:cNvSpPr/>
          <p:nvPr/>
        </p:nvSpPr>
        <p:spPr>
          <a:xfrm>
            <a:off x="3042975" y="3950924"/>
            <a:ext cx="3469989" cy="3469989"/>
          </a:xfrm>
          <a:custGeom>
            <a:avLst/>
            <a:gdLst/>
            <a:ahLst/>
            <a:cxnLst/>
            <a:rect l="l" t="t" r="r" b="b"/>
            <a:pathLst>
              <a:path w="3469989" h="3469989">
                <a:moveTo>
                  <a:pt x="0" y="0"/>
                </a:moveTo>
                <a:lnTo>
                  <a:pt x="3469989" y="0"/>
                </a:lnTo>
                <a:lnTo>
                  <a:pt x="3469989" y="3469989"/>
                </a:lnTo>
                <a:lnTo>
                  <a:pt x="0" y="3469989"/>
                </a:lnTo>
                <a:lnTo>
                  <a:pt x="0" y="0"/>
                </a:lnTo>
                <a:close/>
              </a:path>
            </a:pathLst>
          </a:custGeom>
          <a:blipFill>
            <a:blip r:embed="rId3"/>
            <a:stretch>
              <a:fillRect r="-465" b="-465"/>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615684" y="1353963"/>
            <a:ext cx="11062716" cy="864596"/>
          </a:xfrm>
          <a:prstGeom prst="rect">
            <a:avLst/>
          </a:prstGeom>
        </p:spPr>
        <p:txBody>
          <a:bodyPr wrap="square" lIns="0" tIns="0" rIns="0" bIns="0" rtlCol="0" anchor="t">
            <a:spAutoFit/>
          </a:bodyPr>
          <a:lstStyle/>
          <a:p>
            <a:pPr algn="ctr">
              <a:lnSpc>
                <a:spcPts val="7209"/>
              </a:lnSpc>
            </a:pPr>
            <a:r>
              <a:rPr lang="en-US" sz="4400" dirty="0">
                <a:solidFill>
                  <a:srgbClr val="022455"/>
                </a:solidFill>
                <a:latin typeface="Merriweather Bold"/>
              </a:rPr>
              <a:t>More Choice</a:t>
            </a:r>
          </a:p>
        </p:txBody>
      </p:sp>
      <p:sp>
        <p:nvSpPr>
          <p:cNvPr id="5" name="TextBox 5"/>
          <p:cNvSpPr txBox="1"/>
          <p:nvPr/>
        </p:nvSpPr>
        <p:spPr>
          <a:xfrm>
            <a:off x="7209041" y="2628900"/>
            <a:ext cx="10585140" cy="6489597"/>
          </a:xfrm>
          <a:prstGeom prst="rect">
            <a:avLst/>
          </a:prstGeom>
        </p:spPr>
        <p:txBody>
          <a:bodyPr wrap="square" lIns="0" tIns="0" rIns="0" bIns="0" rtlCol="0" anchor="t">
            <a:spAutoFit/>
          </a:bodyPr>
          <a:lstStyle/>
          <a:p>
            <a:pPr>
              <a:lnSpc>
                <a:spcPts val="4678"/>
              </a:lnSpc>
            </a:pPr>
            <a:r>
              <a:rPr lang="en-US" sz="3600" dirty="0">
                <a:solidFill>
                  <a:schemeClr val="tx2"/>
                </a:solidFill>
                <a:latin typeface="Montserrat Light" panose="020B0604020202020204" charset="0"/>
              </a:rPr>
              <a:t>Greater flexibility and informality in the procedures schools must use to address claims of harassment and discrimination  </a:t>
            </a:r>
            <a:r>
              <a:rPr lang="en-US" sz="3600" dirty="0">
                <a:solidFill>
                  <a:schemeClr val="tx2"/>
                </a:solidFill>
                <a:highlight>
                  <a:srgbClr val="FFFF00"/>
                </a:highlight>
                <a:latin typeface="Montserrat Light" panose="020B0604020202020204" charset="0"/>
              </a:rPr>
              <a:t>“to account for variations in school size, student populations, and administrative structures.” Returns the ability for K12 schools to address situations consistent with the age of the students and the nature of the allegation, available resources, and requirements under other applicable law.</a:t>
            </a:r>
            <a:endParaRPr lang="en-US" sz="3200" spc="31" dirty="0">
              <a:solidFill>
                <a:schemeClr val="tx2"/>
              </a:solidFill>
              <a:highlight>
                <a:srgbClr val="FFFF00"/>
              </a:highlight>
              <a:latin typeface="Montserrat Light" panose="020B0604020202020204" charset="0"/>
            </a:endParaRPr>
          </a:p>
          <a:p>
            <a:pPr algn="l">
              <a:lnSpc>
                <a:spcPts val="3952"/>
              </a:lnSpc>
            </a:pPr>
            <a:endParaRPr lang="en-US" sz="3118" spc="31" dirty="0">
              <a:solidFill>
                <a:srgbClr val="022455"/>
              </a:solidFill>
              <a:latin typeface="Montserrat Light"/>
            </a:endParaRPr>
          </a:p>
        </p:txBody>
      </p:sp>
      <p:grpSp>
        <p:nvGrpSpPr>
          <p:cNvPr id="9" name="Group 6">
            <a:extLst>
              <a:ext uri="{FF2B5EF4-FFF2-40B4-BE49-F238E27FC236}">
                <a16:creationId xmlns:a16="http://schemas.microsoft.com/office/drawing/2014/main" id="{7A69F811-4A83-4B2C-8803-565CEFC3A473}"/>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3D84195F-8465-48B4-9B24-E5E57FC2ABF0}"/>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82E92936-09EF-4B45-8E30-B91C2982ED61}"/>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3140926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615684" y="1353963"/>
            <a:ext cx="10543443"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Title IX Policy </a:t>
            </a:r>
          </a:p>
        </p:txBody>
      </p:sp>
      <p:sp>
        <p:nvSpPr>
          <p:cNvPr id="5" name="TextBox 5"/>
          <p:cNvSpPr txBox="1"/>
          <p:nvPr/>
        </p:nvSpPr>
        <p:spPr>
          <a:xfrm>
            <a:off x="7010400" y="2334133"/>
            <a:ext cx="10585140" cy="7092326"/>
          </a:xfrm>
          <a:prstGeom prst="rect">
            <a:avLst/>
          </a:prstGeom>
        </p:spPr>
        <p:txBody>
          <a:bodyPr lIns="0" tIns="0" rIns="0" bIns="0" rtlCol="0" anchor="t">
            <a:spAutoFit/>
          </a:bodyPr>
          <a:lstStyle/>
          <a:p>
            <a:pPr>
              <a:lnSpc>
                <a:spcPts val="4678"/>
              </a:lnSpc>
            </a:pPr>
            <a:r>
              <a:rPr lang="en-US" sz="3200" spc="31" dirty="0">
                <a:solidFill>
                  <a:srgbClr val="022455"/>
                </a:solidFill>
                <a:latin typeface="Montserrat Light"/>
              </a:rPr>
              <a:t>Schools must adopt, publish, and implement a policy stating that it does not discriminate on the basis of sex and prohibits sex discrimination in any education program or activity that it operates. </a:t>
            </a:r>
            <a:r>
              <a:rPr lang="en-US" sz="3200" spc="31" dirty="0">
                <a:solidFill>
                  <a:srgbClr val="022455"/>
                </a:solidFill>
                <a:highlight>
                  <a:srgbClr val="FFFF00"/>
                </a:highlight>
                <a:latin typeface="Montserrat Light"/>
              </a:rPr>
              <a:t>Must provide notice of nondiscrimination to students, employees and other listed persons, with specific components including how to locate the</a:t>
            </a:r>
          </a:p>
          <a:p>
            <a:pPr>
              <a:lnSpc>
                <a:spcPts val="4678"/>
              </a:lnSpc>
            </a:pPr>
            <a:r>
              <a:rPr lang="en-US" sz="3200" spc="31" dirty="0">
                <a:solidFill>
                  <a:srgbClr val="022455"/>
                </a:solidFill>
                <a:highlight>
                  <a:srgbClr val="FFFF00"/>
                </a:highlight>
                <a:latin typeface="Montserrat Light"/>
              </a:rPr>
              <a:t>recipient’s nondiscrimination policy and </a:t>
            </a:r>
            <a:r>
              <a:rPr lang="en-US" sz="3200" spc="31">
                <a:solidFill>
                  <a:srgbClr val="022455"/>
                </a:solidFill>
                <a:highlight>
                  <a:srgbClr val="FFFF00"/>
                </a:highlight>
                <a:latin typeface="Montserrat Light"/>
              </a:rPr>
              <a:t>grievance procedures </a:t>
            </a:r>
            <a:r>
              <a:rPr lang="en-US" sz="3200" spc="31" dirty="0">
                <a:solidFill>
                  <a:srgbClr val="022455"/>
                </a:solidFill>
                <a:highlight>
                  <a:srgbClr val="FFFF00"/>
                </a:highlight>
                <a:latin typeface="Montserrat Light"/>
              </a:rPr>
              <a:t>and to report conduct that may constitute sex discrimination.</a:t>
            </a:r>
          </a:p>
          <a:p>
            <a:pPr>
              <a:lnSpc>
                <a:spcPts val="4678"/>
              </a:lnSpc>
            </a:pPr>
            <a:endParaRPr lang="en-US" sz="3118" spc="31" dirty="0">
              <a:solidFill>
                <a:srgbClr val="022455"/>
              </a:solidFill>
              <a:highlight>
                <a:srgbClr val="FFFF00"/>
              </a:highlight>
              <a:latin typeface="Montserrat Light"/>
            </a:endParaRPr>
          </a:p>
          <a:p>
            <a:pPr algn="l">
              <a:lnSpc>
                <a:spcPts val="3952"/>
              </a:lnSpc>
            </a:pPr>
            <a:endParaRPr lang="en-US" sz="3118" spc="31" dirty="0">
              <a:solidFill>
                <a:srgbClr val="022455"/>
              </a:solidFill>
              <a:latin typeface="Montserrat Light"/>
            </a:endParaRPr>
          </a:p>
        </p:txBody>
      </p:sp>
      <p:grpSp>
        <p:nvGrpSpPr>
          <p:cNvPr id="12" name="Group 6">
            <a:extLst>
              <a:ext uri="{FF2B5EF4-FFF2-40B4-BE49-F238E27FC236}">
                <a16:creationId xmlns:a16="http://schemas.microsoft.com/office/drawing/2014/main" id="{EA8198C3-D05D-4E88-A2CD-FCEE77B3D352}"/>
              </a:ext>
            </a:extLst>
          </p:cNvPr>
          <p:cNvGrpSpPr/>
          <p:nvPr/>
        </p:nvGrpSpPr>
        <p:grpSpPr>
          <a:xfrm>
            <a:off x="0" y="9196665"/>
            <a:ext cx="18387538" cy="755055"/>
            <a:chOff x="0" y="0"/>
            <a:chExt cx="24926137" cy="1006740"/>
          </a:xfrm>
        </p:grpSpPr>
        <p:sp>
          <p:nvSpPr>
            <p:cNvPr id="13" name="AutoShape 7">
              <a:extLst>
                <a:ext uri="{FF2B5EF4-FFF2-40B4-BE49-F238E27FC236}">
                  <a16:creationId xmlns:a16="http://schemas.microsoft.com/office/drawing/2014/main" id="{0A226A35-7414-485B-B0A7-5500AFA6DDB6}"/>
                </a:ext>
              </a:extLst>
            </p:cNvPr>
            <p:cNvSpPr/>
            <p:nvPr/>
          </p:nvSpPr>
          <p:spPr>
            <a:xfrm>
              <a:off x="0" y="0"/>
              <a:ext cx="24926137" cy="131189"/>
            </a:xfrm>
            <a:prstGeom prst="rect">
              <a:avLst/>
            </a:prstGeom>
            <a:solidFill>
              <a:srgbClr val="022455"/>
            </a:solidFill>
          </p:spPr>
        </p:sp>
        <p:sp>
          <p:nvSpPr>
            <p:cNvPr id="14" name="TextBox 8">
              <a:extLst>
                <a:ext uri="{FF2B5EF4-FFF2-40B4-BE49-F238E27FC236}">
                  <a16:creationId xmlns:a16="http://schemas.microsoft.com/office/drawing/2014/main" id="{874BAA63-41B6-425D-A95A-FC178384AEE5}"/>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1213301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615684" y="1353963"/>
            <a:ext cx="10543443"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“New” Grievance Procedure </a:t>
            </a:r>
          </a:p>
        </p:txBody>
      </p:sp>
      <p:sp>
        <p:nvSpPr>
          <p:cNvPr id="5" name="TextBox 5"/>
          <p:cNvSpPr txBox="1"/>
          <p:nvPr/>
        </p:nvSpPr>
        <p:spPr>
          <a:xfrm>
            <a:off x="7174405" y="2692085"/>
            <a:ext cx="10585140" cy="5284139"/>
          </a:xfrm>
          <a:prstGeom prst="rect">
            <a:avLst/>
          </a:prstGeom>
        </p:spPr>
        <p:txBody>
          <a:bodyPr lIns="0" tIns="0" rIns="0" bIns="0" rtlCol="0" anchor="t">
            <a:spAutoFit/>
          </a:bodyPr>
          <a:lstStyle/>
          <a:p>
            <a:pPr>
              <a:lnSpc>
                <a:spcPts val="4678"/>
              </a:lnSpc>
            </a:pPr>
            <a:r>
              <a:rPr lang="en-US" sz="3200" spc="31" dirty="0">
                <a:solidFill>
                  <a:srgbClr val="022455"/>
                </a:solidFill>
                <a:latin typeface="Montserrat Light"/>
              </a:rPr>
              <a:t>Schools must adopt, publish, and implement  grievance procedures consistent with Title IX that </a:t>
            </a:r>
            <a:r>
              <a:rPr lang="en-US" sz="3200" spc="31" dirty="0">
                <a:solidFill>
                  <a:srgbClr val="022455"/>
                </a:solidFill>
                <a:highlight>
                  <a:srgbClr val="FFFF00"/>
                </a:highlight>
                <a:latin typeface="Montserrat Light"/>
              </a:rPr>
              <a:t>provide for the </a:t>
            </a:r>
            <a:r>
              <a:rPr lang="en-US" sz="3200" u="sng" spc="31" dirty="0">
                <a:solidFill>
                  <a:srgbClr val="022455"/>
                </a:solidFill>
                <a:highlight>
                  <a:srgbClr val="FFFF00"/>
                </a:highlight>
                <a:latin typeface="Montserrat Light"/>
              </a:rPr>
              <a:t>prompt and equitable resolution </a:t>
            </a:r>
            <a:r>
              <a:rPr lang="en-US" sz="3200" spc="31" dirty="0">
                <a:solidFill>
                  <a:srgbClr val="022455"/>
                </a:solidFill>
                <a:highlight>
                  <a:srgbClr val="FFFF00"/>
                </a:highlight>
                <a:latin typeface="Montserrat Light"/>
              </a:rPr>
              <a:t>of complaints </a:t>
            </a:r>
            <a:r>
              <a:rPr lang="en-US" sz="3200" spc="31" dirty="0">
                <a:solidFill>
                  <a:srgbClr val="022455"/>
                </a:solidFill>
                <a:latin typeface="Montserrat Light"/>
              </a:rPr>
              <a:t>made by students, employees, or other individuals who are participating or attempting to participate in the education program or activity, or by the TIX Coordinator, alleging any action that would be prohibited by Title IX or the regulations. </a:t>
            </a:r>
            <a:endParaRPr lang="en-US" sz="3118" spc="31" dirty="0">
              <a:solidFill>
                <a:srgbClr val="022455"/>
              </a:solidFill>
              <a:latin typeface="Montserrat Light"/>
            </a:endParaRPr>
          </a:p>
          <a:p>
            <a:pPr algn="l">
              <a:lnSpc>
                <a:spcPts val="3952"/>
              </a:lnSpc>
            </a:pPr>
            <a:endParaRPr lang="en-US" sz="3118" spc="31" dirty="0">
              <a:solidFill>
                <a:srgbClr val="022455"/>
              </a:solidFill>
              <a:latin typeface="Montserrat Light"/>
            </a:endParaRPr>
          </a:p>
        </p:txBody>
      </p:sp>
      <p:grpSp>
        <p:nvGrpSpPr>
          <p:cNvPr id="9" name="Group 6">
            <a:extLst>
              <a:ext uri="{FF2B5EF4-FFF2-40B4-BE49-F238E27FC236}">
                <a16:creationId xmlns:a16="http://schemas.microsoft.com/office/drawing/2014/main" id="{78BF9F5C-E125-4027-B071-2C5EEE6B958C}"/>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5F5248F9-CDE8-41D2-9A99-306ACDF6F120}"/>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1F0EA071-DB41-4A34-92CB-7C5D3B316F85}"/>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137184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584369" y="1204659"/>
            <a:ext cx="11291727" cy="864596"/>
          </a:xfrm>
          <a:prstGeom prst="rect">
            <a:avLst/>
          </a:prstGeom>
        </p:spPr>
        <p:txBody>
          <a:bodyPr wrap="square" lIns="0" tIns="0" rIns="0" bIns="0" rtlCol="0" anchor="t">
            <a:spAutoFit/>
          </a:bodyPr>
          <a:lstStyle/>
          <a:p>
            <a:pPr algn="ctr">
              <a:lnSpc>
                <a:spcPts val="7209"/>
              </a:lnSpc>
            </a:pPr>
            <a:r>
              <a:rPr lang="en-US" sz="4400" dirty="0">
                <a:solidFill>
                  <a:srgbClr val="022455"/>
                </a:solidFill>
                <a:latin typeface="Merriweather Bold"/>
              </a:rPr>
              <a:t>Simplified Grievance Procedures?</a:t>
            </a:r>
          </a:p>
        </p:txBody>
      </p:sp>
      <p:sp>
        <p:nvSpPr>
          <p:cNvPr id="5" name="TextBox 5"/>
          <p:cNvSpPr txBox="1"/>
          <p:nvPr/>
        </p:nvSpPr>
        <p:spPr>
          <a:xfrm>
            <a:off x="7181332" y="2628900"/>
            <a:ext cx="10585140" cy="5886868"/>
          </a:xfrm>
          <a:prstGeom prst="rect">
            <a:avLst/>
          </a:prstGeom>
        </p:spPr>
        <p:txBody>
          <a:bodyPr lIns="0" tIns="0" rIns="0" bIns="0" rtlCol="0" anchor="t">
            <a:spAutoFit/>
          </a:bodyPr>
          <a:lstStyle/>
          <a:p>
            <a:pPr>
              <a:lnSpc>
                <a:spcPts val="4678"/>
              </a:lnSpc>
            </a:pPr>
            <a:r>
              <a:rPr lang="en-US" sz="3200" spc="31" dirty="0">
                <a:solidFill>
                  <a:srgbClr val="022455"/>
                </a:solidFill>
                <a:latin typeface="Montserrat Light"/>
              </a:rPr>
              <a:t>Permitted to return to the </a:t>
            </a:r>
            <a:r>
              <a:rPr lang="en-US" sz="3200" spc="31" dirty="0">
                <a:solidFill>
                  <a:srgbClr val="022455"/>
                </a:solidFill>
                <a:highlight>
                  <a:srgbClr val="FFFF00"/>
                </a:highlight>
                <a:latin typeface="Montserrat Light"/>
              </a:rPr>
              <a:t>“single-investigator” model </a:t>
            </a:r>
            <a:r>
              <a:rPr lang="en-US" sz="3200" spc="31" dirty="0">
                <a:solidFill>
                  <a:srgbClr val="022455"/>
                </a:solidFill>
                <a:latin typeface="Montserrat Light"/>
              </a:rPr>
              <a:t>in some (but not all) cases, as long as it is</a:t>
            </a:r>
          </a:p>
          <a:p>
            <a:pPr>
              <a:lnSpc>
                <a:spcPts val="4678"/>
              </a:lnSpc>
            </a:pPr>
            <a:r>
              <a:rPr lang="en-US" sz="3200" spc="31" dirty="0">
                <a:solidFill>
                  <a:srgbClr val="022455"/>
                </a:solidFill>
                <a:latin typeface="Montserrat Light"/>
              </a:rPr>
              <a:t>clear in their grievance procedures when the model will be used. Schools may offer an informal resolution process for sex discrimination complaints unless the complaint includes allegations that an employee engaged in sex-based harassment of a</a:t>
            </a:r>
          </a:p>
          <a:p>
            <a:pPr>
              <a:lnSpc>
                <a:spcPts val="4678"/>
              </a:lnSpc>
            </a:pPr>
            <a:r>
              <a:rPr lang="en-US" sz="3200" spc="31" dirty="0">
                <a:solidFill>
                  <a:srgbClr val="022455"/>
                </a:solidFill>
                <a:latin typeface="Montserrat Light"/>
              </a:rPr>
              <a:t>student, or unless such a process would conflict with Federal, State, or local law.</a:t>
            </a:r>
            <a:endParaRPr lang="en-US" sz="3118" spc="31" dirty="0">
              <a:solidFill>
                <a:srgbClr val="022455"/>
              </a:solidFill>
              <a:latin typeface="Montserrat Light"/>
            </a:endParaRPr>
          </a:p>
          <a:p>
            <a:pPr algn="l">
              <a:lnSpc>
                <a:spcPts val="3952"/>
              </a:lnSpc>
            </a:pPr>
            <a:endParaRPr lang="en-US" sz="3118" spc="31" dirty="0">
              <a:solidFill>
                <a:srgbClr val="022455"/>
              </a:solidFill>
              <a:latin typeface="Montserrat Light"/>
            </a:endParaRPr>
          </a:p>
        </p:txBody>
      </p:sp>
      <p:grpSp>
        <p:nvGrpSpPr>
          <p:cNvPr id="9" name="Group 6">
            <a:extLst>
              <a:ext uri="{FF2B5EF4-FFF2-40B4-BE49-F238E27FC236}">
                <a16:creationId xmlns:a16="http://schemas.microsoft.com/office/drawing/2014/main" id="{49672902-D5F9-40D0-B604-1D4790AC96D0}"/>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812ED25B-5057-4CCB-9F04-2370523DDABD}"/>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C830EC72-DD4A-44DF-A9A1-A90CDF82FA97}"/>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566565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615684" y="1353963"/>
            <a:ext cx="10543443"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Conflicts of Interest</a:t>
            </a:r>
          </a:p>
        </p:txBody>
      </p:sp>
      <p:sp>
        <p:nvSpPr>
          <p:cNvPr id="5" name="TextBox 5"/>
          <p:cNvSpPr txBox="1"/>
          <p:nvPr/>
        </p:nvSpPr>
        <p:spPr>
          <a:xfrm>
            <a:off x="7181332" y="2628900"/>
            <a:ext cx="10585140" cy="4148059"/>
          </a:xfrm>
          <a:prstGeom prst="rect">
            <a:avLst/>
          </a:prstGeom>
        </p:spPr>
        <p:txBody>
          <a:bodyPr lIns="0" tIns="0" rIns="0" bIns="0" rtlCol="0" anchor="t">
            <a:spAutoFit/>
          </a:bodyPr>
          <a:lstStyle/>
          <a:p>
            <a:pPr>
              <a:lnSpc>
                <a:spcPts val="4678"/>
              </a:lnSpc>
            </a:pPr>
            <a:r>
              <a:rPr lang="en-US" sz="3200" spc="31" dirty="0">
                <a:solidFill>
                  <a:srgbClr val="022455"/>
                </a:solidFill>
                <a:latin typeface="Montserrat Light"/>
              </a:rPr>
              <a:t>Any person designated as a Title IX Coordinator, investigator, or decisionmaker, or facilitator of an informal process, may not have a conflict of interest or bias for or against complainants or respondents generally or an individual complainant or respondent. </a:t>
            </a:r>
            <a:r>
              <a:rPr lang="en-US" sz="3200" spc="31" dirty="0">
                <a:solidFill>
                  <a:srgbClr val="022455"/>
                </a:solidFill>
                <a:highlight>
                  <a:srgbClr val="FFFF00"/>
                </a:highlight>
                <a:latin typeface="Montserrat Light"/>
              </a:rPr>
              <a:t>The decisionmaker may be the same person as the Title IX Coordinator or investigator. </a:t>
            </a:r>
            <a:endParaRPr lang="en-US" sz="3118" spc="31" dirty="0">
              <a:solidFill>
                <a:srgbClr val="022455"/>
              </a:solidFill>
              <a:highlight>
                <a:srgbClr val="FFFF00"/>
              </a:highlight>
              <a:latin typeface="Montserrat Light"/>
            </a:endParaRPr>
          </a:p>
        </p:txBody>
      </p:sp>
      <p:grpSp>
        <p:nvGrpSpPr>
          <p:cNvPr id="9" name="Group 6">
            <a:extLst>
              <a:ext uri="{FF2B5EF4-FFF2-40B4-BE49-F238E27FC236}">
                <a16:creationId xmlns:a16="http://schemas.microsoft.com/office/drawing/2014/main" id="{F1E57C0E-644D-4B53-99AC-FD9CC8814FE1}"/>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A010F8D1-23B3-4FAC-BECC-4D1810E2F9BA}"/>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5C531A22-7BF5-4F8C-8403-B886FA119415}"/>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2842989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615684" y="1353963"/>
            <a:ext cx="10543443"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Training Requirements</a:t>
            </a:r>
          </a:p>
        </p:txBody>
      </p:sp>
      <p:sp>
        <p:nvSpPr>
          <p:cNvPr id="5" name="TextBox 5"/>
          <p:cNvSpPr txBox="1"/>
          <p:nvPr/>
        </p:nvSpPr>
        <p:spPr>
          <a:xfrm>
            <a:off x="6615684" y="2628900"/>
            <a:ext cx="11771854" cy="5956246"/>
          </a:xfrm>
          <a:prstGeom prst="rect">
            <a:avLst/>
          </a:prstGeom>
        </p:spPr>
        <p:txBody>
          <a:bodyPr wrap="square" lIns="0" tIns="0" rIns="0" bIns="0" rtlCol="0" anchor="t">
            <a:spAutoFit/>
          </a:bodyPr>
          <a:lstStyle/>
          <a:p>
            <a:pPr>
              <a:lnSpc>
                <a:spcPts val="4678"/>
              </a:lnSpc>
            </a:pPr>
            <a:r>
              <a:rPr lang="en-US" sz="3200" u="sng" spc="31" dirty="0">
                <a:solidFill>
                  <a:srgbClr val="022455"/>
                </a:solidFill>
                <a:highlight>
                  <a:srgbClr val="FFFF00"/>
                </a:highlight>
                <a:latin typeface="Montserrat Light"/>
              </a:rPr>
              <a:t>ALL employees </a:t>
            </a:r>
            <a:r>
              <a:rPr lang="en-US" sz="3200" spc="31" dirty="0">
                <a:solidFill>
                  <a:srgbClr val="022455"/>
                </a:solidFill>
                <a:highlight>
                  <a:srgbClr val="FFFF00"/>
                </a:highlight>
                <a:latin typeface="Montserrat Light"/>
              </a:rPr>
              <a:t>must be trained </a:t>
            </a:r>
            <a:r>
              <a:rPr lang="en-US" sz="3200" spc="31" dirty="0">
                <a:solidFill>
                  <a:srgbClr val="022455"/>
                </a:solidFill>
                <a:latin typeface="Montserrat Light"/>
              </a:rPr>
              <a:t>on the obligation to address sex discrimination, the scope of conduct that constitutes sex discrimination and notification and information requirements. There are additional training requirements for investigators, decisionmakers, others responsible for implementing grievance procedure. Schools must make training materials available upon request for inspection by members of the public.</a:t>
            </a:r>
          </a:p>
          <a:p>
            <a:pPr>
              <a:lnSpc>
                <a:spcPts val="4678"/>
              </a:lnSpc>
            </a:pPr>
            <a:endParaRPr lang="en-US" sz="3200" spc="31" dirty="0">
              <a:solidFill>
                <a:srgbClr val="022455"/>
              </a:solidFill>
              <a:latin typeface="Montserrat Light"/>
            </a:endParaRPr>
          </a:p>
          <a:p>
            <a:pPr>
              <a:lnSpc>
                <a:spcPts val="4678"/>
              </a:lnSpc>
            </a:pPr>
            <a:r>
              <a:rPr lang="en-US" sz="3200" spc="31" dirty="0">
                <a:solidFill>
                  <a:srgbClr val="022455"/>
                </a:solidFill>
                <a:latin typeface="Montserrat Light"/>
              </a:rPr>
              <a:t>*</a:t>
            </a:r>
            <a:r>
              <a:rPr lang="en-US" sz="3200" spc="31" dirty="0">
                <a:solidFill>
                  <a:srgbClr val="022455"/>
                </a:solidFill>
                <a:highlight>
                  <a:srgbClr val="FFFF00"/>
                </a:highlight>
                <a:latin typeface="Montserrat Light"/>
              </a:rPr>
              <a:t>NO LONGER REQUIRED TO POST TO WEBSITE</a:t>
            </a:r>
            <a:endParaRPr lang="en-US" sz="3118" spc="31" dirty="0">
              <a:solidFill>
                <a:srgbClr val="022455"/>
              </a:solidFill>
              <a:highlight>
                <a:srgbClr val="FFFF00"/>
              </a:highlight>
              <a:latin typeface="Montserrat Light"/>
            </a:endParaRPr>
          </a:p>
        </p:txBody>
      </p:sp>
      <p:grpSp>
        <p:nvGrpSpPr>
          <p:cNvPr id="9" name="Group 6">
            <a:extLst>
              <a:ext uri="{FF2B5EF4-FFF2-40B4-BE49-F238E27FC236}">
                <a16:creationId xmlns:a16="http://schemas.microsoft.com/office/drawing/2014/main" id="{04368EDF-1C81-42CF-9130-25BE93D926EE}"/>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A5AF42E6-D966-48C7-8E95-D06A919F1FDE}"/>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CFEF7148-FFC3-4A71-8D37-42517FDC6075}"/>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983957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7" name="TextBox 7"/>
          <p:cNvSpPr txBox="1"/>
          <p:nvPr/>
        </p:nvSpPr>
        <p:spPr>
          <a:xfrm>
            <a:off x="6715857" y="509732"/>
            <a:ext cx="10543443" cy="864596"/>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Which Regulations Do We Use?</a:t>
            </a:r>
          </a:p>
        </p:txBody>
      </p:sp>
      <p:grpSp>
        <p:nvGrpSpPr>
          <p:cNvPr id="8" name="Group 8"/>
          <p:cNvGrpSpPr/>
          <p:nvPr/>
        </p:nvGrpSpPr>
        <p:grpSpPr>
          <a:xfrm>
            <a:off x="5847059" y="2509737"/>
            <a:ext cx="11912526" cy="5513867"/>
            <a:chOff x="2" y="-139407"/>
            <a:chExt cx="15883367" cy="7351821"/>
          </a:xfrm>
        </p:grpSpPr>
        <p:sp>
          <p:nvSpPr>
            <p:cNvPr id="9" name="AutoShape 9"/>
            <p:cNvSpPr/>
            <p:nvPr/>
          </p:nvSpPr>
          <p:spPr>
            <a:xfrm flipV="1">
              <a:off x="3654223" y="2235766"/>
              <a:ext cx="0" cy="1256530"/>
            </a:xfrm>
            <a:prstGeom prst="line">
              <a:avLst/>
            </a:prstGeom>
            <a:ln w="50800" cap="flat">
              <a:solidFill>
                <a:srgbClr val="022455"/>
              </a:solidFill>
              <a:prstDash val="sysDot"/>
              <a:headEnd type="none" w="sm" len="sm"/>
              <a:tailEnd type="oval" w="lg" len="lg"/>
            </a:ln>
          </p:spPr>
        </p:sp>
        <p:grpSp>
          <p:nvGrpSpPr>
            <p:cNvPr id="10" name="Group 10"/>
            <p:cNvGrpSpPr/>
            <p:nvPr/>
          </p:nvGrpSpPr>
          <p:grpSpPr>
            <a:xfrm>
              <a:off x="1158399" y="3492167"/>
              <a:ext cx="14724970" cy="1626389"/>
              <a:chOff x="0" y="0"/>
              <a:chExt cx="2543763" cy="280961"/>
            </a:xfrm>
          </p:grpSpPr>
          <p:sp>
            <p:nvSpPr>
              <p:cNvPr id="11" name="Freeform 11"/>
              <p:cNvSpPr/>
              <p:nvPr/>
            </p:nvSpPr>
            <p:spPr>
              <a:xfrm>
                <a:off x="0" y="0"/>
                <a:ext cx="2543763" cy="280961"/>
              </a:xfrm>
              <a:custGeom>
                <a:avLst/>
                <a:gdLst/>
                <a:ahLst/>
                <a:cxnLst/>
                <a:rect l="l" t="t" r="r" b="b"/>
                <a:pathLst>
                  <a:path w="2543763" h="280961">
                    <a:moveTo>
                      <a:pt x="2340563" y="0"/>
                    </a:moveTo>
                    <a:cubicBezTo>
                      <a:pt x="2452787" y="0"/>
                      <a:pt x="2543763" y="62895"/>
                      <a:pt x="2543763" y="140481"/>
                    </a:cubicBezTo>
                    <a:cubicBezTo>
                      <a:pt x="2543763" y="218066"/>
                      <a:pt x="2452787" y="280961"/>
                      <a:pt x="2340563" y="280961"/>
                    </a:cubicBezTo>
                    <a:lnTo>
                      <a:pt x="203200" y="280961"/>
                    </a:lnTo>
                    <a:cubicBezTo>
                      <a:pt x="90976" y="280961"/>
                      <a:pt x="0" y="218066"/>
                      <a:pt x="0" y="140481"/>
                    </a:cubicBezTo>
                    <a:cubicBezTo>
                      <a:pt x="0" y="62895"/>
                      <a:pt x="90976" y="0"/>
                      <a:pt x="203200" y="0"/>
                    </a:cubicBezTo>
                    <a:close/>
                  </a:path>
                </a:pathLst>
              </a:custGeom>
              <a:solidFill>
                <a:srgbClr val="022455"/>
              </a:solidFill>
            </p:spPr>
          </p:sp>
          <p:sp>
            <p:nvSpPr>
              <p:cNvPr id="12" name="TextBox 12"/>
              <p:cNvSpPr txBox="1"/>
              <p:nvPr/>
            </p:nvSpPr>
            <p:spPr>
              <a:xfrm>
                <a:off x="0" y="-47625"/>
                <a:ext cx="2543763" cy="328586"/>
              </a:xfrm>
              <a:prstGeom prst="rect">
                <a:avLst/>
              </a:prstGeom>
            </p:spPr>
            <p:txBody>
              <a:bodyPr lIns="50800" tIns="50800" rIns="50800" bIns="50800" rtlCol="0" anchor="ctr"/>
              <a:lstStyle/>
              <a:p>
                <a:pPr algn="ctr">
                  <a:lnSpc>
                    <a:spcPts val="3359"/>
                  </a:lnSpc>
                </a:pPr>
                <a:endParaRPr dirty="0"/>
              </a:p>
            </p:txBody>
          </p:sp>
        </p:grpSp>
        <p:sp>
          <p:nvSpPr>
            <p:cNvPr id="13" name="AutoShape 13"/>
            <p:cNvSpPr/>
            <p:nvPr/>
          </p:nvSpPr>
          <p:spPr>
            <a:xfrm>
              <a:off x="8141891" y="5118555"/>
              <a:ext cx="0" cy="1256530"/>
            </a:xfrm>
            <a:prstGeom prst="line">
              <a:avLst/>
            </a:prstGeom>
            <a:ln w="50800" cap="flat">
              <a:solidFill>
                <a:srgbClr val="022455"/>
              </a:solidFill>
              <a:prstDash val="sysDot"/>
              <a:headEnd type="none" w="sm" len="sm"/>
              <a:tailEnd type="oval" w="lg" len="lg"/>
            </a:ln>
          </p:spPr>
        </p:sp>
        <p:sp>
          <p:nvSpPr>
            <p:cNvPr id="14" name="AutoShape 14"/>
            <p:cNvSpPr/>
            <p:nvPr/>
          </p:nvSpPr>
          <p:spPr>
            <a:xfrm flipV="1">
              <a:off x="13054914" y="2235636"/>
              <a:ext cx="0" cy="1256530"/>
            </a:xfrm>
            <a:prstGeom prst="line">
              <a:avLst/>
            </a:prstGeom>
            <a:ln w="50800" cap="flat">
              <a:solidFill>
                <a:srgbClr val="022455"/>
              </a:solidFill>
              <a:prstDash val="sysDot"/>
              <a:headEnd type="none" w="sm" len="sm"/>
              <a:tailEnd type="oval" w="lg" len="lg"/>
            </a:ln>
          </p:spPr>
        </p:sp>
        <p:sp>
          <p:nvSpPr>
            <p:cNvPr id="15" name="TextBox 15"/>
            <p:cNvSpPr txBox="1"/>
            <p:nvPr/>
          </p:nvSpPr>
          <p:spPr>
            <a:xfrm>
              <a:off x="2302242" y="3783814"/>
              <a:ext cx="2678561" cy="1004994"/>
            </a:xfrm>
            <a:prstGeom prst="rect">
              <a:avLst/>
            </a:prstGeom>
          </p:spPr>
          <p:txBody>
            <a:bodyPr lIns="0" tIns="0" rIns="0" bIns="0" rtlCol="0" anchor="t">
              <a:spAutoFit/>
            </a:bodyPr>
            <a:lstStyle/>
            <a:p>
              <a:pPr algn="ctr">
                <a:lnSpc>
                  <a:spcPts val="3079"/>
                </a:lnSpc>
                <a:spcBef>
                  <a:spcPct val="0"/>
                </a:spcBef>
              </a:pPr>
              <a:r>
                <a:rPr lang="en-US" sz="2199" dirty="0">
                  <a:solidFill>
                    <a:srgbClr val="FFFFFF"/>
                  </a:solidFill>
                  <a:latin typeface="Merriweather Bold"/>
                </a:rPr>
                <a:t>2020 Regs Apply</a:t>
              </a:r>
            </a:p>
          </p:txBody>
        </p:sp>
        <p:sp>
          <p:nvSpPr>
            <p:cNvPr id="16" name="TextBox 16"/>
            <p:cNvSpPr txBox="1"/>
            <p:nvPr/>
          </p:nvSpPr>
          <p:spPr>
            <a:xfrm>
              <a:off x="2" y="-139407"/>
              <a:ext cx="8459913" cy="2159993"/>
            </a:xfrm>
            <a:prstGeom prst="rect">
              <a:avLst/>
            </a:prstGeom>
          </p:spPr>
          <p:txBody>
            <a:bodyPr wrap="square" lIns="0" tIns="0" rIns="0" bIns="0" rtlCol="0" anchor="t">
              <a:spAutoFit/>
            </a:bodyPr>
            <a:lstStyle/>
            <a:p>
              <a:pPr algn="ctr">
                <a:lnSpc>
                  <a:spcPts val="4339"/>
                </a:lnSpc>
              </a:pPr>
              <a:r>
                <a:rPr lang="en-US" sz="3099" dirty="0">
                  <a:solidFill>
                    <a:srgbClr val="022455"/>
                  </a:solidFill>
                  <a:latin typeface="Montserrat Light" panose="020B0604020202020204" charset="0"/>
                </a:rPr>
                <a:t>Conduct occurring</a:t>
              </a:r>
            </a:p>
            <a:p>
              <a:pPr algn="ctr">
                <a:lnSpc>
                  <a:spcPts val="4339"/>
                </a:lnSpc>
              </a:pPr>
              <a:r>
                <a:rPr lang="en-US" sz="3099" u="sng" dirty="0">
                  <a:solidFill>
                    <a:srgbClr val="022455"/>
                  </a:solidFill>
                  <a:latin typeface="Montserrat Light" panose="020B0604020202020204" charset="0"/>
                </a:rPr>
                <a:t>between</a:t>
              </a:r>
            </a:p>
            <a:p>
              <a:pPr algn="ctr">
                <a:lnSpc>
                  <a:spcPts val="4339"/>
                </a:lnSpc>
                <a:spcBef>
                  <a:spcPct val="0"/>
                </a:spcBef>
              </a:pPr>
              <a:r>
                <a:rPr lang="en-US" sz="3099" dirty="0">
                  <a:solidFill>
                    <a:srgbClr val="022455"/>
                  </a:solidFill>
                  <a:latin typeface="Montserrat Light" panose="020B0604020202020204" charset="0"/>
                </a:rPr>
                <a:t>Aug. 14, 2020, and July 31, 2024</a:t>
              </a:r>
            </a:p>
          </p:txBody>
        </p:sp>
        <p:sp>
          <p:nvSpPr>
            <p:cNvPr id="17" name="TextBox 17"/>
            <p:cNvSpPr txBox="1"/>
            <p:nvPr/>
          </p:nvSpPr>
          <p:spPr>
            <a:xfrm>
              <a:off x="6592500" y="3821067"/>
              <a:ext cx="3536950" cy="484295"/>
            </a:xfrm>
            <a:prstGeom prst="rect">
              <a:avLst/>
            </a:prstGeom>
          </p:spPr>
          <p:txBody>
            <a:bodyPr lIns="0" tIns="0" rIns="0" bIns="0" rtlCol="0" anchor="t">
              <a:spAutoFit/>
            </a:bodyPr>
            <a:lstStyle/>
            <a:p>
              <a:pPr algn="ctr">
                <a:lnSpc>
                  <a:spcPts val="3079"/>
                </a:lnSpc>
                <a:spcBef>
                  <a:spcPct val="0"/>
                </a:spcBef>
              </a:pPr>
              <a:r>
                <a:rPr lang="en-US" sz="2199" dirty="0">
                  <a:solidFill>
                    <a:srgbClr val="FFFFFF"/>
                  </a:solidFill>
                  <a:latin typeface="Merriweather Bold"/>
                </a:rPr>
                <a:t>New Regs Effective</a:t>
              </a:r>
            </a:p>
          </p:txBody>
        </p:sp>
        <p:sp>
          <p:nvSpPr>
            <p:cNvPr id="18" name="TextBox 18"/>
            <p:cNvSpPr txBox="1"/>
            <p:nvPr/>
          </p:nvSpPr>
          <p:spPr>
            <a:xfrm>
              <a:off x="6631511" y="6536351"/>
              <a:ext cx="3111698" cy="676063"/>
            </a:xfrm>
            <a:prstGeom prst="rect">
              <a:avLst/>
            </a:prstGeom>
          </p:spPr>
          <p:txBody>
            <a:bodyPr lIns="0" tIns="0" rIns="0" bIns="0" rtlCol="0" anchor="t">
              <a:spAutoFit/>
            </a:bodyPr>
            <a:lstStyle/>
            <a:p>
              <a:pPr algn="ctr">
                <a:lnSpc>
                  <a:spcPts val="4339"/>
                </a:lnSpc>
                <a:spcBef>
                  <a:spcPct val="0"/>
                </a:spcBef>
              </a:pPr>
              <a:r>
                <a:rPr lang="en-US" sz="3099" dirty="0">
                  <a:solidFill>
                    <a:srgbClr val="022455"/>
                  </a:solidFill>
                  <a:latin typeface="Montserrat Light" panose="020B0604020202020204" charset="0"/>
                </a:rPr>
                <a:t>Aug. 1, 2024</a:t>
              </a:r>
            </a:p>
          </p:txBody>
        </p:sp>
        <p:sp>
          <p:nvSpPr>
            <p:cNvPr id="19" name="TextBox 19"/>
            <p:cNvSpPr txBox="1"/>
            <p:nvPr/>
          </p:nvSpPr>
          <p:spPr>
            <a:xfrm>
              <a:off x="11507923" y="3988588"/>
              <a:ext cx="3030311" cy="495520"/>
            </a:xfrm>
            <a:prstGeom prst="rect">
              <a:avLst/>
            </a:prstGeom>
          </p:spPr>
          <p:txBody>
            <a:bodyPr wrap="square" lIns="0" tIns="0" rIns="0" bIns="0" rtlCol="0" anchor="t">
              <a:spAutoFit/>
            </a:bodyPr>
            <a:lstStyle/>
            <a:p>
              <a:pPr algn="ctr">
                <a:lnSpc>
                  <a:spcPts val="3079"/>
                </a:lnSpc>
                <a:spcBef>
                  <a:spcPct val="0"/>
                </a:spcBef>
              </a:pPr>
              <a:r>
                <a:rPr lang="en-US" sz="2199" dirty="0">
                  <a:solidFill>
                    <a:srgbClr val="FFFFFF"/>
                  </a:solidFill>
                  <a:latin typeface="Merriweather Bold"/>
                </a:rPr>
                <a:t>New Regs Apply</a:t>
              </a:r>
            </a:p>
          </p:txBody>
        </p:sp>
        <p:sp>
          <p:nvSpPr>
            <p:cNvPr id="20" name="TextBox 20"/>
            <p:cNvSpPr txBox="1"/>
            <p:nvPr/>
          </p:nvSpPr>
          <p:spPr>
            <a:xfrm>
              <a:off x="10566772" y="385410"/>
              <a:ext cx="4976284" cy="1424749"/>
            </a:xfrm>
            <a:prstGeom prst="rect">
              <a:avLst/>
            </a:prstGeom>
          </p:spPr>
          <p:txBody>
            <a:bodyPr wrap="square" lIns="0" tIns="0" rIns="0" bIns="0" rtlCol="0" anchor="t">
              <a:spAutoFit/>
            </a:bodyPr>
            <a:lstStyle/>
            <a:p>
              <a:pPr algn="ctr">
                <a:lnSpc>
                  <a:spcPts val="4339"/>
                </a:lnSpc>
              </a:pPr>
              <a:r>
                <a:rPr lang="en-US" sz="3099" dirty="0">
                  <a:solidFill>
                    <a:srgbClr val="022455"/>
                  </a:solidFill>
                  <a:latin typeface="Montserrat Light" panose="020B0604020202020204" charset="0"/>
                </a:rPr>
                <a:t>Conduct occurring</a:t>
              </a:r>
            </a:p>
            <a:p>
              <a:pPr algn="ctr">
                <a:lnSpc>
                  <a:spcPts val="4339"/>
                </a:lnSpc>
                <a:spcBef>
                  <a:spcPct val="0"/>
                </a:spcBef>
              </a:pPr>
              <a:r>
                <a:rPr lang="en-US" sz="3099" u="sng" dirty="0">
                  <a:solidFill>
                    <a:srgbClr val="022455"/>
                  </a:solidFill>
                  <a:latin typeface="Montserrat Light" panose="020B0604020202020204" charset="0"/>
                </a:rPr>
                <a:t>after </a:t>
              </a:r>
              <a:r>
                <a:rPr lang="en-US" sz="3099" dirty="0">
                  <a:solidFill>
                    <a:srgbClr val="022455"/>
                  </a:solidFill>
                  <a:latin typeface="Montserrat Light" panose="020B0604020202020204" charset="0"/>
                </a:rPr>
                <a:t>Aug. 1, 2024</a:t>
              </a:r>
            </a:p>
          </p:txBody>
        </p:sp>
      </p:grpSp>
      <p:grpSp>
        <p:nvGrpSpPr>
          <p:cNvPr id="24" name="Group 6">
            <a:extLst>
              <a:ext uri="{FF2B5EF4-FFF2-40B4-BE49-F238E27FC236}">
                <a16:creationId xmlns:a16="http://schemas.microsoft.com/office/drawing/2014/main" id="{6A471CCC-48B9-402E-B7B4-E84EF98994AB}"/>
              </a:ext>
            </a:extLst>
          </p:cNvPr>
          <p:cNvGrpSpPr/>
          <p:nvPr/>
        </p:nvGrpSpPr>
        <p:grpSpPr>
          <a:xfrm>
            <a:off x="0" y="9196665"/>
            <a:ext cx="18387538" cy="755055"/>
            <a:chOff x="0" y="0"/>
            <a:chExt cx="24926137" cy="1006740"/>
          </a:xfrm>
        </p:grpSpPr>
        <p:sp>
          <p:nvSpPr>
            <p:cNvPr id="25" name="AutoShape 7">
              <a:extLst>
                <a:ext uri="{FF2B5EF4-FFF2-40B4-BE49-F238E27FC236}">
                  <a16:creationId xmlns:a16="http://schemas.microsoft.com/office/drawing/2014/main" id="{B905336B-88E9-48AF-97DA-02CBFA0E5BB4}"/>
                </a:ext>
              </a:extLst>
            </p:cNvPr>
            <p:cNvSpPr/>
            <p:nvPr/>
          </p:nvSpPr>
          <p:spPr>
            <a:xfrm>
              <a:off x="0" y="0"/>
              <a:ext cx="24926137" cy="131189"/>
            </a:xfrm>
            <a:prstGeom prst="rect">
              <a:avLst/>
            </a:prstGeom>
            <a:solidFill>
              <a:srgbClr val="022455"/>
            </a:solidFill>
          </p:spPr>
        </p:sp>
        <p:sp>
          <p:nvSpPr>
            <p:cNvPr id="26" name="TextBox 8">
              <a:extLst>
                <a:ext uri="{FF2B5EF4-FFF2-40B4-BE49-F238E27FC236}">
                  <a16:creationId xmlns:a16="http://schemas.microsoft.com/office/drawing/2014/main" id="{F88B45C7-FE7F-46B2-9650-F97EF640711F}"/>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21" name="Group 21"/>
          <p:cNvGrpSpPr/>
          <p:nvPr/>
        </p:nvGrpSpPr>
        <p:grpSpPr>
          <a:xfrm>
            <a:off x="3108944" y="5910377"/>
            <a:ext cx="4276761" cy="4376623"/>
            <a:chOff x="0" y="0"/>
            <a:chExt cx="5702348" cy="5835497"/>
          </a:xfrm>
        </p:grpSpPr>
        <p:sp>
          <p:nvSpPr>
            <p:cNvPr id="22" name="Freeform 22"/>
            <p:cNvSpPr/>
            <p:nvPr/>
          </p:nvSpPr>
          <p:spPr>
            <a:xfrm rot="-665167">
              <a:off x="435621" y="417823"/>
              <a:ext cx="4831107" cy="4999852"/>
            </a:xfrm>
            <a:custGeom>
              <a:avLst/>
              <a:gdLst/>
              <a:ahLst/>
              <a:cxnLst/>
              <a:rect l="l" t="t" r="r" b="b"/>
              <a:pathLst>
                <a:path w="4831107" h="4999852">
                  <a:moveTo>
                    <a:pt x="0" y="0"/>
                  </a:moveTo>
                  <a:lnTo>
                    <a:pt x="4831106" y="0"/>
                  </a:lnTo>
                  <a:lnTo>
                    <a:pt x="4831106" y="4999851"/>
                  </a:lnTo>
                  <a:lnTo>
                    <a:pt x="0" y="49998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TextBox 23"/>
            <p:cNvSpPr txBox="1"/>
            <p:nvPr/>
          </p:nvSpPr>
          <p:spPr>
            <a:xfrm rot="-665167">
              <a:off x="1185685" y="2018935"/>
              <a:ext cx="3322140" cy="1752220"/>
            </a:xfrm>
            <a:prstGeom prst="rect">
              <a:avLst/>
            </a:prstGeom>
          </p:spPr>
          <p:txBody>
            <a:bodyPr lIns="0" tIns="0" rIns="0" bIns="0" rtlCol="0" anchor="t">
              <a:spAutoFit/>
            </a:bodyPr>
            <a:lstStyle/>
            <a:p>
              <a:pPr algn="ctr">
                <a:lnSpc>
                  <a:spcPts val="2640"/>
                </a:lnSpc>
                <a:spcBef>
                  <a:spcPct val="0"/>
                </a:spcBef>
              </a:pPr>
              <a:r>
                <a:rPr lang="en-US" sz="1886" dirty="0">
                  <a:solidFill>
                    <a:srgbClr val="022455"/>
                  </a:solidFill>
                  <a:latin typeface="Merriweather Bold"/>
                </a:rPr>
                <a:t>NOTE: The date of the conduct - </a:t>
              </a:r>
              <a:r>
                <a:rPr lang="en-US" sz="1886" u="sng" dirty="0">
                  <a:solidFill>
                    <a:srgbClr val="022455"/>
                  </a:solidFill>
                  <a:latin typeface="Merriweather Bold"/>
                </a:rPr>
                <a:t>not </a:t>
              </a:r>
              <a:r>
                <a:rPr lang="en-US" sz="1886" dirty="0">
                  <a:solidFill>
                    <a:srgbClr val="022455"/>
                  </a:solidFill>
                  <a:latin typeface="Merriweather Bold"/>
                </a:rPr>
                <a:t>the date of report - controls.</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615684" y="1353963"/>
            <a:ext cx="10543443"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Parent Rights</a:t>
            </a:r>
          </a:p>
        </p:txBody>
      </p:sp>
      <p:sp>
        <p:nvSpPr>
          <p:cNvPr id="5" name="TextBox 5"/>
          <p:cNvSpPr txBox="1"/>
          <p:nvPr/>
        </p:nvSpPr>
        <p:spPr>
          <a:xfrm>
            <a:off x="6615684" y="2812382"/>
            <a:ext cx="11672316" cy="4148059"/>
          </a:xfrm>
          <a:prstGeom prst="rect">
            <a:avLst/>
          </a:prstGeom>
        </p:spPr>
        <p:txBody>
          <a:bodyPr wrap="square" lIns="0" tIns="0" rIns="0" bIns="0" rtlCol="0" anchor="t">
            <a:spAutoFit/>
          </a:bodyPr>
          <a:lstStyle/>
          <a:p>
            <a:pPr>
              <a:lnSpc>
                <a:spcPts val="4678"/>
              </a:lnSpc>
            </a:pPr>
            <a:r>
              <a:rPr lang="en-US" sz="3200" u="sng" spc="31" dirty="0">
                <a:solidFill>
                  <a:srgbClr val="022455"/>
                </a:solidFill>
                <a:latin typeface="Montserrat Light"/>
              </a:rPr>
              <a:t>Subject to FERPA requirements, </a:t>
            </a:r>
            <a:r>
              <a:rPr lang="en-US" sz="3200" u="sng" spc="31" dirty="0">
                <a:solidFill>
                  <a:srgbClr val="022455"/>
                </a:solidFill>
                <a:highlight>
                  <a:srgbClr val="FFFF00"/>
                </a:highlight>
                <a:latin typeface="Montserrat Light"/>
              </a:rPr>
              <a:t>nothing in Title IX or the regulations may be read in derogation of any legal right of a parent, guardian, or other authorized legal representative </a:t>
            </a:r>
            <a:r>
              <a:rPr lang="en-US" sz="3200" u="sng" spc="31" dirty="0">
                <a:solidFill>
                  <a:srgbClr val="022455"/>
                </a:solidFill>
                <a:latin typeface="Montserrat Light"/>
              </a:rPr>
              <a:t>to act on behalf of a complainant, respondent, or other person including, but not limited to, making a complaint through the recipient’s grievance procedures for complaints of sex discrimination</a:t>
            </a:r>
            <a:endParaRPr lang="en-US" sz="3118" spc="31" dirty="0">
              <a:solidFill>
                <a:srgbClr val="022455"/>
              </a:solidFill>
              <a:latin typeface="Montserrat Light"/>
            </a:endParaRPr>
          </a:p>
        </p:txBody>
      </p:sp>
      <p:grpSp>
        <p:nvGrpSpPr>
          <p:cNvPr id="9" name="Group 6">
            <a:extLst>
              <a:ext uri="{FF2B5EF4-FFF2-40B4-BE49-F238E27FC236}">
                <a16:creationId xmlns:a16="http://schemas.microsoft.com/office/drawing/2014/main" id="{AFCDF363-D2AC-4814-AA79-D0A0DF7F4135}"/>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9958B88C-E1A4-4261-84F6-F690EAD3AB98}"/>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7A7AAC79-B74B-47DF-BF97-76409DE1E667}"/>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1046581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174754" cy="10287000"/>
          </a:xfrm>
          <a:prstGeom prst="rect">
            <a:avLst/>
          </a:prstGeom>
          <a:solidFill>
            <a:srgbClr val="FBF9F7"/>
          </a:solidFill>
        </p:spPr>
      </p:sp>
      <p:sp>
        <p:nvSpPr>
          <p:cNvPr id="3" name="Freeform 3"/>
          <p:cNvSpPr/>
          <p:nvPr/>
        </p:nvSpPr>
        <p:spPr>
          <a:xfrm>
            <a:off x="0" y="0"/>
            <a:ext cx="6615684" cy="10298942"/>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615684" y="1116748"/>
            <a:ext cx="10543443"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Increased Privacy Protections</a:t>
            </a:r>
          </a:p>
        </p:txBody>
      </p:sp>
      <p:sp>
        <p:nvSpPr>
          <p:cNvPr id="5" name="TextBox 5"/>
          <p:cNvSpPr txBox="1"/>
          <p:nvPr/>
        </p:nvSpPr>
        <p:spPr>
          <a:xfrm>
            <a:off x="7074756" y="2310280"/>
            <a:ext cx="10984644" cy="7092326"/>
          </a:xfrm>
          <a:prstGeom prst="rect">
            <a:avLst/>
          </a:prstGeom>
        </p:spPr>
        <p:txBody>
          <a:bodyPr wrap="square" lIns="0" tIns="0" rIns="0" bIns="0" rtlCol="0" anchor="t">
            <a:spAutoFit/>
          </a:bodyPr>
          <a:lstStyle/>
          <a:p>
            <a:pPr>
              <a:lnSpc>
                <a:spcPts val="4678"/>
              </a:lnSpc>
            </a:pPr>
            <a:r>
              <a:rPr lang="en-US" sz="3200" spc="31" dirty="0">
                <a:solidFill>
                  <a:srgbClr val="022455"/>
                </a:solidFill>
                <a:highlight>
                  <a:srgbClr val="FFFF00"/>
                </a:highlight>
                <a:latin typeface="Montserrat Light"/>
              </a:rPr>
              <a:t>Enhanced restrictions on the disclosure of personally identifiable information (PII) obtained in the Title IX Grievance Procedures,</a:t>
            </a:r>
            <a:r>
              <a:rPr lang="en-US" sz="3200" spc="31" dirty="0">
                <a:solidFill>
                  <a:srgbClr val="022455"/>
                </a:solidFill>
                <a:latin typeface="Montserrat Light"/>
              </a:rPr>
              <a:t> with limited exceptions, such as when the recipient has prior written consent or when the information is disclosed to the parent of a minor. Grievance procedures must include reasonable protections for the privacy of the parties and witnesses while the grievance procedures are implemented, provided that the steps do not restrict the ability of the parties to obtain evidence and</a:t>
            </a:r>
          </a:p>
          <a:p>
            <a:pPr>
              <a:lnSpc>
                <a:spcPts val="4678"/>
              </a:lnSpc>
            </a:pPr>
            <a:r>
              <a:rPr lang="en-US" sz="3200" spc="31" dirty="0">
                <a:solidFill>
                  <a:srgbClr val="022455"/>
                </a:solidFill>
                <a:latin typeface="Montserrat Light"/>
              </a:rPr>
              <a:t>participate in the grievance procedures. </a:t>
            </a:r>
            <a:endParaRPr lang="en-US" sz="3118" spc="31" dirty="0">
              <a:solidFill>
                <a:srgbClr val="022455"/>
              </a:solidFill>
              <a:latin typeface="Montserrat Light"/>
            </a:endParaRPr>
          </a:p>
          <a:p>
            <a:pPr algn="l">
              <a:lnSpc>
                <a:spcPts val="3952"/>
              </a:lnSpc>
            </a:pPr>
            <a:endParaRPr lang="en-US" sz="3118" spc="31" dirty="0">
              <a:solidFill>
                <a:srgbClr val="022455"/>
              </a:solidFill>
              <a:latin typeface="Montserrat Light"/>
            </a:endParaRPr>
          </a:p>
        </p:txBody>
      </p:sp>
      <p:grpSp>
        <p:nvGrpSpPr>
          <p:cNvPr id="9" name="Group 6">
            <a:extLst>
              <a:ext uri="{FF2B5EF4-FFF2-40B4-BE49-F238E27FC236}">
                <a16:creationId xmlns:a16="http://schemas.microsoft.com/office/drawing/2014/main" id="{3B6D78EB-25BA-4CC1-A836-741A9757A955}"/>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17B305F9-8AFB-4EB5-A63F-4E365E8CC95C}"/>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947BCB74-9B20-469F-AF64-EF814AF77C70}"/>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3392858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615684" y="1353963"/>
            <a:ext cx="10543443" cy="864596"/>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Special Education Protections</a:t>
            </a:r>
          </a:p>
        </p:txBody>
      </p:sp>
      <p:sp>
        <p:nvSpPr>
          <p:cNvPr id="5" name="TextBox 5"/>
          <p:cNvSpPr txBox="1"/>
          <p:nvPr/>
        </p:nvSpPr>
        <p:spPr>
          <a:xfrm>
            <a:off x="7086600" y="3009900"/>
            <a:ext cx="10585140" cy="4078681"/>
          </a:xfrm>
          <a:prstGeom prst="rect">
            <a:avLst/>
          </a:prstGeom>
        </p:spPr>
        <p:txBody>
          <a:bodyPr lIns="0" tIns="0" rIns="0" bIns="0" rtlCol="0" anchor="t">
            <a:spAutoFit/>
          </a:bodyPr>
          <a:lstStyle/>
          <a:p>
            <a:pPr>
              <a:lnSpc>
                <a:spcPts val="4678"/>
              </a:lnSpc>
            </a:pPr>
            <a:r>
              <a:rPr lang="en-US" sz="3200" spc="31" dirty="0">
                <a:solidFill>
                  <a:srgbClr val="022455"/>
                </a:solidFill>
                <a:highlight>
                  <a:srgbClr val="FFFF00"/>
                </a:highlight>
                <a:latin typeface="Montserrat Light"/>
              </a:rPr>
              <a:t>Title IX Coordinator must consult with one or more members of a student’s IEP or Section 504 team when a student with a disability is a complainant or respondent</a:t>
            </a:r>
            <a:r>
              <a:rPr lang="en-US" sz="3200" spc="31" dirty="0">
                <a:solidFill>
                  <a:srgbClr val="022455"/>
                </a:solidFill>
                <a:latin typeface="Montserrat Light"/>
              </a:rPr>
              <a:t> in order to determine how to comply with the requirements of the IDEA and Section 504 throughout the grievance procedures.</a:t>
            </a:r>
            <a:endParaRPr lang="en-US" sz="3118" spc="31" dirty="0">
              <a:solidFill>
                <a:srgbClr val="022455"/>
              </a:solidFill>
              <a:latin typeface="Montserrat Light"/>
            </a:endParaRPr>
          </a:p>
          <a:p>
            <a:pPr algn="l">
              <a:lnSpc>
                <a:spcPts val="3952"/>
              </a:lnSpc>
            </a:pPr>
            <a:endParaRPr lang="en-US" sz="3118" spc="31" dirty="0">
              <a:solidFill>
                <a:srgbClr val="022455"/>
              </a:solidFill>
              <a:latin typeface="Montserrat Light"/>
            </a:endParaRPr>
          </a:p>
        </p:txBody>
      </p:sp>
      <p:grpSp>
        <p:nvGrpSpPr>
          <p:cNvPr id="9" name="Group 6">
            <a:extLst>
              <a:ext uri="{FF2B5EF4-FFF2-40B4-BE49-F238E27FC236}">
                <a16:creationId xmlns:a16="http://schemas.microsoft.com/office/drawing/2014/main" id="{783930A5-9DE7-4548-8068-C5438599FB91}"/>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1F17E942-83BB-437C-ABDD-33F044D10DC8}"/>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44C35FCE-42F3-459E-B2DC-6F2C4C4B613E}"/>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2283666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615684" y="1353963"/>
            <a:ext cx="11092703" cy="864596"/>
          </a:xfrm>
          <a:prstGeom prst="rect">
            <a:avLst/>
          </a:prstGeom>
        </p:spPr>
        <p:txBody>
          <a:bodyPr wrap="square" lIns="0" tIns="0" rIns="0" bIns="0" rtlCol="0" anchor="t">
            <a:spAutoFit/>
          </a:bodyPr>
          <a:lstStyle/>
          <a:p>
            <a:pPr algn="ctr">
              <a:lnSpc>
                <a:spcPts val="7209"/>
              </a:lnSpc>
            </a:pPr>
            <a:r>
              <a:rPr lang="en-US" sz="4400" dirty="0">
                <a:solidFill>
                  <a:srgbClr val="022455"/>
                </a:solidFill>
                <a:latin typeface="Merriweather Bold"/>
              </a:rPr>
              <a:t>Enhanced Pregnancy Protections</a:t>
            </a:r>
          </a:p>
        </p:txBody>
      </p:sp>
      <p:sp>
        <p:nvSpPr>
          <p:cNvPr id="5" name="TextBox 5"/>
          <p:cNvSpPr txBox="1"/>
          <p:nvPr/>
        </p:nvSpPr>
        <p:spPr>
          <a:xfrm>
            <a:off x="6904101" y="2384688"/>
            <a:ext cx="10585140" cy="7092326"/>
          </a:xfrm>
          <a:prstGeom prst="rect">
            <a:avLst/>
          </a:prstGeom>
        </p:spPr>
        <p:txBody>
          <a:bodyPr lIns="0" tIns="0" rIns="0" bIns="0" rtlCol="0" anchor="t">
            <a:spAutoFit/>
          </a:bodyPr>
          <a:lstStyle/>
          <a:p>
            <a:pPr>
              <a:lnSpc>
                <a:spcPts val="4678"/>
              </a:lnSpc>
            </a:pPr>
            <a:r>
              <a:rPr lang="en-US" sz="3200" spc="31" dirty="0">
                <a:solidFill>
                  <a:srgbClr val="022455"/>
                </a:solidFill>
                <a:highlight>
                  <a:srgbClr val="FFFF00"/>
                </a:highlight>
                <a:latin typeface="Montserrat Light"/>
              </a:rPr>
              <a:t>Explicit requirements to support students and employees based on pregnancy or related conditions. </a:t>
            </a:r>
            <a:r>
              <a:rPr lang="en-US" sz="3200" spc="31" dirty="0">
                <a:solidFill>
                  <a:srgbClr val="022455"/>
                </a:solidFill>
                <a:latin typeface="Montserrat Light"/>
              </a:rPr>
              <a:t>Schools must provide: reasonable modifications for students based on pregnancy or related condition, including reasonable break time for lactation for employees, access to a clean,</a:t>
            </a:r>
          </a:p>
          <a:p>
            <a:pPr>
              <a:lnSpc>
                <a:spcPts val="4678"/>
              </a:lnSpc>
            </a:pPr>
            <a:r>
              <a:rPr lang="en-US" sz="3200" spc="31" dirty="0">
                <a:solidFill>
                  <a:srgbClr val="022455"/>
                </a:solidFill>
                <a:latin typeface="Montserrat Light"/>
              </a:rPr>
              <a:t>private lactation space for students and employees, and information about the school’s obligations to prevent discrimination. Schools may not disclose PII about modifications for pregnancy or related conditions, with limited exceptions.</a:t>
            </a:r>
            <a:endParaRPr lang="en-US" sz="3118" spc="31" dirty="0">
              <a:solidFill>
                <a:srgbClr val="022455"/>
              </a:solidFill>
              <a:latin typeface="Montserrat Light"/>
            </a:endParaRPr>
          </a:p>
          <a:p>
            <a:pPr algn="l">
              <a:lnSpc>
                <a:spcPts val="3952"/>
              </a:lnSpc>
            </a:pPr>
            <a:endParaRPr lang="en-US" sz="3118" spc="31" dirty="0">
              <a:solidFill>
                <a:srgbClr val="022455"/>
              </a:solidFill>
              <a:latin typeface="Montserrat Light"/>
            </a:endParaRPr>
          </a:p>
        </p:txBody>
      </p:sp>
      <p:grpSp>
        <p:nvGrpSpPr>
          <p:cNvPr id="9" name="Group 6">
            <a:extLst>
              <a:ext uri="{FF2B5EF4-FFF2-40B4-BE49-F238E27FC236}">
                <a16:creationId xmlns:a16="http://schemas.microsoft.com/office/drawing/2014/main" id="{06A060A5-A147-4BFA-B6D9-0518A699D3E2}"/>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2E00EFE5-5CC6-4A68-A043-FEEEA97FE9EB}"/>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9CD6D88F-01B6-4EC9-B9D9-E0C698E5D694}"/>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1977452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615684" y="1353963"/>
            <a:ext cx="11443716" cy="864596"/>
          </a:xfrm>
          <a:prstGeom prst="rect">
            <a:avLst/>
          </a:prstGeom>
        </p:spPr>
        <p:txBody>
          <a:bodyPr wrap="square" lIns="0" tIns="0" rIns="0" bIns="0" rtlCol="0" anchor="t">
            <a:spAutoFit/>
          </a:bodyPr>
          <a:lstStyle/>
          <a:p>
            <a:pPr algn="ctr">
              <a:lnSpc>
                <a:spcPts val="7209"/>
              </a:lnSpc>
            </a:pPr>
            <a:r>
              <a:rPr lang="en-US" sz="4400" dirty="0">
                <a:solidFill>
                  <a:srgbClr val="022455"/>
                </a:solidFill>
                <a:latin typeface="Merriweather Bold"/>
              </a:rPr>
              <a:t>New Recordkeeping Requirements</a:t>
            </a:r>
          </a:p>
        </p:txBody>
      </p:sp>
      <p:sp>
        <p:nvSpPr>
          <p:cNvPr id="5" name="TextBox 5"/>
          <p:cNvSpPr txBox="1"/>
          <p:nvPr/>
        </p:nvSpPr>
        <p:spPr>
          <a:xfrm>
            <a:off x="7058827" y="2764178"/>
            <a:ext cx="10585140" cy="6489597"/>
          </a:xfrm>
          <a:prstGeom prst="rect">
            <a:avLst/>
          </a:prstGeom>
        </p:spPr>
        <p:txBody>
          <a:bodyPr lIns="0" tIns="0" rIns="0" bIns="0" rtlCol="0" anchor="t">
            <a:spAutoFit/>
          </a:bodyPr>
          <a:lstStyle/>
          <a:p>
            <a:pPr>
              <a:lnSpc>
                <a:spcPts val="4678"/>
              </a:lnSpc>
            </a:pPr>
            <a:r>
              <a:rPr lang="en-US" sz="3200" spc="31" dirty="0">
                <a:solidFill>
                  <a:srgbClr val="022455"/>
                </a:solidFill>
                <a:highlight>
                  <a:srgbClr val="FFFF00"/>
                </a:highlight>
                <a:latin typeface="Montserrat Light"/>
              </a:rPr>
              <a:t>Must maintain, for seven years</a:t>
            </a:r>
            <a:r>
              <a:rPr lang="en-US" sz="3200" spc="31" dirty="0">
                <a:solidFill>
                  <a:srgbClr val="022455"/>
                </a:solidFill>
                <a:latin typeface="Montserrat Light"/>
              </a:rPr>
              <a:t>:</a:t>
            </a:r>
          </a:p>
          <a:p>
            <a:pPr>
              <a:lnSpc>
                <a:spcPts val="4678"/>
              </a:lnSpc>
            </a:pPr>
            <a:endParaRPr lang="en-US" sz="3200" spc="31" dirty="0">
              <a:solidFill>
                <a:srgbClr val="022455"/>
              </a:solidFill>
              <a:latin typeface="Montserrat Light"/>
            </a:endParaRPr>
          </a:p>
          <a:p>
            <a:pPr marL="514350" indent="-514350">
              <a:lnSpc>
                <a:spcPts val="4678"/>
              </a:lnSpc>
              <a:buAutoNum type="arabicParenBoth"/>
            </a:pPr>
            <a:r>
              <a:rPr lang="en-US" sz="3200" spc="31" dirty="0">
                <a:solidFill>
                  <a:srgbClr val="022455"/>
                </a:solidFill>
                <a:latin typeface="Montserrat Light"/>
              </a:rPr>
              <a:t>Each notification received by Title IX Coordinator of conduct that reasonably may constitute sex discrimination under Title IX or the regulations; and</a:t>
            </a:r>
          </a:p>
          <a:p>
            <a:pPr>
              <a:lnSpc>
                <a:spcPts val="4678"/>
              </a:lnSpc>
            </a:pPr>
            <a:endParaRPr lang="en-US" sz="3200" spc="31" dirty="0">
              <a:solidFill>
                <a:srgbClr val="022455"/>
              </a:solidFill>
              <a:latin typeface="Montserrat Light"/>
            </a:endParaRPr>
          </a:p>
          <a:p>
            <a:pPr>
              <a:lnSpc>
                <a:spcPts val="4678"/>
              </a:lnSpc>
            </a:pPr>
            <a:r>
              <a:rPr lang="en-US" sz="3200" spc="31" dirty="0">
                <a:solidFill>
                  <a:srgbClr val="022455"/>
                </a:solidFill>
                <a:latin typeface="Montserrat Light"/>
              </a:rPr>
              <a:t>(2) Documentation of the actions the recipient took to meet its obligations to respond promptly and effectively to complaints.</a:t>
            </a:r>
            <a:endParaRPr lang="en-US" sz="3118" spc="31" dirty="0">
              <a:solidFill>
                <a:srgbClr val="022455"/>
              </a:solidFill>
              <a:latin typeface="Montserrat Light"/>
            </a:endParaRPr>
          </a:p>
          <a:p>
            <a:pPr algn="l">
              <a:lnSpc>
                <a:spcPts val="3952"/>
              </a:lnSpc>
            </a:pPr>
            <a:endParaRPr lang="en-US" sz="3118" spc="31" dirty="0">
              <a:solidFill>
                <a:srgbClr val="022455"/>
              </a:solidFill>
              <a:latin typeface="Montserrat Light"/>
            </a:endParaRPr>
          </a:p>
        </p:txBody>
      </p:sp>
      <p:grpSp>
        <p:nvGrpSpPr>
          <p:cNvPr id="9" name="Group 6">
            <a:extLst>
              <a:ext uri="{FF2B5EF4-FFF2-40B4-BE49-F238E27FC236}">
                <a16:creationId xmlns:a16="http://schemas.microsoft.com/office/drawing/2014/main" id="{5420A217-1A3D-4F47-B0C4-4A1EF6ED5E81}"/>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D61E34AF-3780-4E9F-A506-9D96C9C595E8}"/>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7B309207-F4AF-42DB-A079-1487C94B2980}"/>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824853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035172" y="-17318"/>
            <a:ext cx="13274292" cy="10304318"/>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615684" y="1353963"/>
            <a:ext cx="10543443"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Facilities</a:t>
            </a:r>
          </a:p>
        </p:txBody>
      </p:sp>
      <p:sp>
        <p:nvSpPr>
          <p:cNvPr id="5" name="TextBox 5"/>
          <p:cNvSpPr txBox="1"/>
          <p:nvPr/>
        </p:nvSpPr>
        <p:spPr>
          <a:xfrm>
            <a:off x="7097355" y="2400300"/>
            <a:ext cx="10585140" cy="6489597"/>
          </a:xfrm>
          <a:prstGeom prst="rect">
            <a:avLst/>
          </a:prstGeom>
        </p:spPr>
        <p:txBody>
          <a:bodyPr lIns="0" tIns="0" rIns="0" bIns="0" rtlCol="0" anchor="t">
            <a:spAutoFit/>
          </a:bodyPr>
          <a:lstStyle/>
          <a:p>
            <a:pPr>
              <a:lnSpc>
                <a:spcPts val="4678"/>
              </a:lnSpc>
            </a:pPr>
            <a:r>
              <a:rPr lang="en-US" sz="3200" spc="31" dirty="0">
                <a:solidFill>
                  <a:srgbClr val="022455"/>
                </a:solidFill>
                <a:latin typeface="Montserrat Light"/>
              </a:rPr>
              <a:t>Regulations do not specifically address restrooms and locker rooms, but </a:t>
            </a:r>
            <a:r>
              <a:rPr lang="en-US" sz="3200" spc="31" dirty="0">
                <a:solidFill>
                  <a:srgbClr val="022455"/>
                </a:solidFill>
                <a:highlight>
                  <a:srgbClr val="FFFF00"/>
                </a:highlight>
                <a:latin typeface="Montserrat Light"/>
              </a:rPr>
              <a:t>create a “</a:t>
            </a:r>
            <a:r>
              <a:rPr lang="en-US" sz="3200" i="1" spc="31" dirty="0">
                <a:solidFill>
                  <a:srgbClr val="022455"/>
                </a:solidFill>
                <a:highlight>
                  <a:srgbClr val="FFFF00"/>
                </a:highlight>
                <a:latin typeface="Montserrat Light"/>
              </a:rPr>
              <a:t>de minimis</a:t>
            </a:r>
            <a:r>
              <a:rPr lang="en-US" sz="3200" spc="31" dirty="0">
                <a:solidFill>
                  <a:srgbClr val="022455"/>
                </a:solidFill>
                <a:highlight>
                  <a:srgbClr val="FFFF00"/>
                </a:highlight>
                <a:latin typeface="Montserrat Light"/>
              </a:rPr>
              <a:t>” harm standard for sex separation</a:t>
            </a:r>
            <a:r>
              <a:rPr lang="en-US" sz="3200" spc="31" dirty="0">
                <a:solidFill>
                  <a:srgbClr val="022455"/>
                </a:solidFill>
                <a:latin typeface="Montserrat Light"/>
              </a:rPr>
              <a:t>. Schools may provide separate toilet, locker room, and shower facilities on the basis of sex, as long as the facilities are comparable, but may not impose more than de minimis harm on affected students.” Preventing someone from using facilities consistent with their gender identity causes that person more than </a:t>
            </a:r>
            <a:r>
              <a:rPr lang="en-US" sz="3200" i="1" spc="31" dirty="0">
                <a:solidFill>
                  <a:srgbClr val="022455"/>
                </a:solidFill>
                <a:latin typeface="Montserrat Light"/>
              </a:rPr>
              <a:t>de minimis</a:t>
            </a:r>
            <a:r>
              <a:rPr lang="en-US" sz="3200" spc="31" dirty="0">
                <a:solidFill>
                  <a:srgbClr val="022455"/>
                </a:solidFill>
                <a:latin typeface="Montserrat Light"/>
              </a:rPr>
              <a:t> harm. </a:t>
            </a:r>
            <a:endParaRPr lang="en-US" sz="3118" spc="31" dirty="0">
              <a:solidFill>
                <a:srgbClr val="022455"/>
              </a:solidFill>
              <a:latin typeface="Montserrat Light"/>
            </a:endParaRPr>
          </a:p>
          <a:p>
            <a:pPr algn="l">
              <a:lnSpc>
                <a:spcPts val="3952"/>
              </a:lnSpc>
            </a:pPr>
            <a:endParaRPr lang="en-US" sz="3118" spc="31" dirty="0">
              <a:solidFill>
                <a:srgbClr val="022455"/>
              </a:solidFill>
              <a:latin typeface="Montserrat Light"/>
            </a:endParaRPr>
          </a:p>
        </p:txBody>
      </p:sp>
      <p:grpSp>
        <p:nvGrpSpPr>
          <p:cNvPr id="9" name="Group 6">
            <a:extLst>
              <a:ext uri="{FF2B5EF4-FFF2-40B4-BE49-F238E27FC236}">
                <a16:creationId xmlns:a16="http://schemas.microsoft.com/office/drawing/2014/main" id="{C0C37FC8-6B0D-43D8-B9CA-5AD0912F171A}"/>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045D93F3-4D2B-424F-8E6C-4717A0A690FD}"/>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71CBBE69-4E3C-4FCB-BF24-AC73923DADFC}"/>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2218294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615684" y="1353963"/>
            <a:ext cx="10543443"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Athletics</a:t>
            </a:r>
          </a:p>
        </p:txBody>
      </p:sp>
      <p:sp>
        <p:nvSpPr>
          <p:cNvPr id="5" name="TextBox 5"/>
          <p:cNvSpPr txBox="1"/>
          <p:nvPr/>
        </p:nvSpPr>
        <p:spPr>
          <a:xfrm>
            <a:off x="7086600" y="2512926"/>
            <a:ext cx="10585140" cy="7092326"/>
          </a:xfrm>
          <a:prstGeom prst="rect">
            <a:avLst/>
          </a:prstGeom>
        </p:spPr>
        <p:txBody>
          <a:bodyPr lIns="0" tIns="0" rIns="0" bIns="0" rtlCol="0" anchor="t">
            <a:spAutoFit/>
          </a:bodyPr>
          <a:lstStyle/>
          <a:p>
            <a:pPr>
              <a:lnSpc>
                <a:spcPts val="4678"/>
              </a:lnSpc>
            </a:pPr>
            <a:r>
              <a:rPr lang="en-US" sz="3200" spc="31" dirty="0">
                <a:solidFill>
                  <a:srgbClr val="022455"/>
                </a:solidFill>
                <a:latin typeface="Montserrat Light"/>
              </a:rPr>
              <a:t>The regulations </a:t>
            </a:r>
            <a:r>
              <a:rPr lang="en-US" sz="3200" spc="31" dirty="0">
                <a:solidFill>
                  <a:srgbClr val="022455"/>
                </a:solidFill>
                <a:highlight>
                  <a:srgbClr val="FFFF00"/>
                </a:highlight>
                <a:latin typeface="Montserrat Light"/>
              </a:rPr>
              <a:t>do not address the eligibility criteria for athletic teams</a:t>
            </a:r>
            <a:r>
              <a:rPr lang="en-US" sz="3200" spc="31" dirty="0">
                <a:solidFill>
                  <a:srgbClr val="022455"/>
                </a:solidFill>
                <a:latin typeface="Montserrat Light"/>
              </a:rPr>
              <a:t>. On April 13, 2023, ED issued a Notice of Proposed Rulemaking:</a:t>
            </a:r>
          </a:p>
          <a:p>
            <a:pPr>
              <a:lnSpc>
                <a:spcPts val="4678"/>
              </a:lnSpc>
            </a:pPr>
            <a:endParaRPr lang="en-US" sz="3200" spc="31" dirty="0">
              <a:solidFill>
                <a:srgbClr val="022455"/>
              </a:solidFill>
              <a:latin typeface="Montserrat Light"/>
            </a:endParaRPr>
          </a:p>
          <a:p>
            <a:pPr>
              <a:lnSpc>
                <a:spcPts val="4678"/>
              </a:lnSpc>
            </a:pPr>
            <a:r>
              <a:rPr lang="en-US" sz="3118" i="1" spc="31" dirty="0">
                <a:solidFill>
                  <a:srgbClr val="022455"/>
                </a:solidFill>
                <a:latin typeface="Montserrat Light"/>
              </a:rPr>
              <a:t>Nondiscrimination on the Basis of Sex in Education Programs or Activities Receiving Federal Financial Assistance: Sex-Related Eligibility Criteria for Male and Female Athletic Teams - 88 FR 22860</a:t>
            </a:r>
          </a:p>
          <a:p>
            <a:pPr>
              <a:lnSpc>
                <a:spcPts val="4678"/>
              </a:lnSpc>
            </a:pPr>
            <a:endParaRPr lang="en-US" sz="3118" i="1" spc="31" dirty="0">
              <a:solidFill>
                <a:srgbClr val="022455"/>
              </a:solidFill>
              <a:latin typeface="Montserrat Light"/>
            </a:endParaRPr>
          </a:p>
          <a:p>
            <a:pPr>
              <a:lnSpc>
                <a:spcPts val="4678"/>
              </a:lnSpc>
            </a:pPr>
            <a:r>
              <a:rPr lang="en-US" sz="3118" spc="31" dirty="0">
                <a:solidFill>
                  <a:srgbClr val="022455"/>
                </a:solidFill>
                <a:latin typeface="Montserrat Light"/>
              </a:rPr>
              <a:t>Public Comment closed on May 15, 2023. </a:t>
            </a:r>
          </a:p>
          <a:p>
            <a:pPr>
              <a:lnSpc>
                <a:spcPts val="4678"/>
              </a:lnSpc>
            </a:pPr>
            <a:r>
              <a:rPr lang="en-US" sz="3118" spc="31" dirty="0">
                <a:solidFill>
                  <a:srgbClr val="022455"/>
                </a:solidFill>
                <a:highlight>
                  <a:srgbClr val="FFFF00"/>
                </a:highlight>
                <a:latin typeface="Montserrat Light"/>
              </a:rPr>
              <a:t>More to come…</a:t>
            </a:r>
          </a:p>
          <a:p>
            <a:pPr algn="l">
              <a:lnSpc>
                <a:spcPts val="3952"/>
              </a:lnSpc>
            </a:pPr>
            <a:endParaRPr lang="en-US" sz="3118" spc="31" dirty="0">
              <a:solidFill>
                <a:srgbClr val="022455"/>
              </a:solidFill>
              <a:latin typeface="Montserrat Light"/>
            </a:endParaRPr>
          </a:p>
        </p:txBody>
      </p:sp>
      <p:grpSp>
        <p:nvGrpSpPr>
          <p:cNvPr id="9" name="Group 6">
            <a:extLst>
              <a:ext uri="{FF2B5EF4-FFF2-40B4-BE49-F238E27FC236}">
                <a16:creationId xmlns:a16="http://schemas.microsoft.com/office/drawing/2014/main" id="{24CE9E40-3F1E-4CB6-943D-B1DDA8B243D9}"/>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BCB0D29E-3ADE-4776-8D6D-E5FE23BF1062}"/>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CBB5EB8F-D648-4E54-976C-3B8E0EE8447A}"/>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1580599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203301" y="9196665"/>
            <a:ext cx="18694603" cy="98392"/>
          </a:xfrm>
          <a:prstGeom prst="rect">
            <a:avLst/>
          </a:prstGeom>
          <a:solidFill>
            <a:srgbClr val="940019"/>
          </a:solidFill>
        </p:spPr>
      </p:sp>
      <p:sp>
        <p:nvSpPr>
          <p:cNvPr id="3" name="Freeform 3"/>
          <p:cNvSpPr/>
          <p:nvPr/>
        </p:nvSpPr>
        <p:spPr>
          <a:xfrm>
            <a:off x="7313740" y="1028700"/>
            <a:ext cx="3660520" cy="3660520"/>
          </a:xfrm>
          <a:custGeom>
            <a:avLst/>
            <a:gdLst/>
            <a:ahLst/>
            <a:cxnLst/>
            <a:rect l="l" t="t" r="r" b="b"/>
            <a:pathLst>
              <a:path w="3660520" h="3660520">
                <a:moveTo>
                  <a:pt x="0" y="0"/>
                </a:moveTo>
                <a:lnTo>
                  <a:pt x="3660520" y="0"/>
                </a:lnTo>
                <a:lnTo>
                  <a:pt x="3660520" y="3660520"/>
                </a:lnTo>
                <a:lnTo>
                  <a:pt x="0" y="3660520"/>
                </a:lnTo>
                <a:lnTo>
                  <a:pt x="0" y="0"/>
                </a:lnTo>
                <a:close/>
              </a:path>
            </a:pathLst>
          </a:custGeom>
          <a:blipFill>
            <a:blip r:embed="rId2"/>
            <a:stretch>
              <a:fillRect/>
            </a:stretch>
          </a:blipFill>
        </p:spPr>
      </p:sp>
      <p:sp>
        <p:nvSpPr>
          <p:cNvPr id="4" name="TextBox 4"/>
          <p:cNvSpPr txBox="1"/>
          <p:nvPr/>
        </p:nvSpPr>
        <p:spPr>
          <a:xfrm>
            <a:off x="1232476" y="9555480"/>
            <a:ext cx="15823048" cy="396240"/>
          </a:xfrm>
          <a:prstGeom prst="rect">
            <a:avLst/>
          </a:prstGeom>
        </p:spPr>
        <p:txBody>
          <a:bodyPr lIns="0" tIns="0" rIns="0" bIns="0" rtlCol="0" anchor="t">
            <a:spAutoFit/>
          </a:bodyPr>
          <a:lstStyle/>
          <a:p>
            <a:pPr algn="r">
              <a:lnSpc>
                <a:spcPts val="3359"/>
              </a:lnSpc>
            </a:pPr>
            <a:r>
              <a:rPr lang="en-US" sz="2400" spc="192" dirty="0">
                <a:solidFill>
                  <a:srgbClr val="FFFFFF"/>
                </a:solidFill>
                <a:latin typeface="Montserrat 1"/>
              </a:rPr>
              <a:t>Appel, Yost &amp; Zee LLP</a:t>
            </a:r>
          </a:p>
        </p:txBody>
      </p:sp>
      <p:grpSp>
        <p:nvGrpSpPr>
          <p:cNvPr id="5" name="Group 5"/>
          <p:cNvGrpSpPr/>
          <p:nvPr/>
        </p:nvGrpSpPr>
        <p:grpSpPr>
          <a:xfrm>
            <a:off x="2065329" y="4538467"/>
            <a:ext cx="14157342" cy="5838008"/>
            <a:chOff x="-1636172" y="-1157568"/>
            <a:chExt cx="18876455" cy="7784010"/>
          </a:xfrm>
        </p:grpSpPr>
        <p:sp>
          <p:nvSpPr>
            <p:cNvPr id="6" name="TextBox 6"/>
            <p:cNvSpPr txBox="1"/>
            <p:nvPr/>
          </p:nvSpPr>
          <p:spPr>
            <a:xfrm>
              <a:off x="395607" y="2249217"/>
              <a:ext cx="14812898" cy="645160"/>
            </a:xfrm>
            <a:prstGeom prst="rect">
              <a:avLst/>
            </a:prstGeom>
          </p:spPr>
          <p:txBody>
            <a:bodyPr lIns="0" tIns="0" rIns="0" bIns="0" rtlCol="0" anchor="t">
              <a:spAutoFit/>
            </a:bodyPr>
            <a:lstStyle/>
            <a:p>
              <a:pPr algn="ctr">
                <a:lnSpc>
                  <a:spcPts val="4200"/>
                </a:lnSpc>
              </a:pPr>
              <a:endParaRPr dirty="0"/>
            </a:p>
          </p:txBody>
        </p:sp>
        <p:sp>
          <p:nvSpPr>
            <p:cNvPr id="7" name="TextBox 7"/>
            <p:cNvSpPr txBox="1"/>
            <p:nvPr/>
          </p:nvSpPr>
          <p:spPr>
            <a:xfrm>
              <a:off x="-1636172" y="-1157568"/>
              <a:ext cx="18876455" cy="7784010"/>
            </a:xfrm>
            <a:prstGeom prst="rect">
              <a:avLst/>
            </a:prstGeom>
          </p:spPr>
          <p:txBody>
            <a:bodyPr wrap="square" lIns="0" tIns="0" rIns="0" bIns="0" rtlCol="0" anchor="t">
              <a:spAutoFit/>
            </a:bodyPr>
            <a:lstStyle/>
            <a:p>
              <a:pPr algn="ctr">
                <a:lnSpc>
                  <a:spcPts val="9169"/>
                </a:lnSpc>
              </a:pPr>
              <a:r>
                <a:rPr lang="en-US" sz="6999" spc="202" dirty="0">
                  <a:solidFill>
                    <a:srgbClr val="FFFFFF"/>
                  </a:solidFill>
                  <a:latin typeface="Merriweather"/>
                </a:rPr>
                <a:t>Nondiscrimination Notice Requirements</a:t>
              </a:r>
            </a:p>
            <a:p>
              <a:pPr algn="ctr">
                <a:lnSpc>
                  <a:spcPts val="9169"/>
                </a:lnSpc>
              </a:pPr>
              <a:endParaRPr lang="en-US" sz="1200" spc="202" dirty="0">
                <a:solidFill>
                  <a:srgbClr val="FFFFFF"/>
                </a:solidFill>
                <a:latin typeface="Merriweather"/>
              </a:endParaRPr>
            </a:p>
            <a:p>
              <a:pPr algn="ctr">
                <a:lnSpc>
                  <a:spcPts val="9169"/>
                </a:lnSpc>
              </a:pPr>
              <a:r>
                <a:rPr lang="en-US" sz="1200" spc="202" dirty="0">
                  <a:solidFill>
                    <a:srgbClr val="FFFFFF"/>
                  </a:solidFill>
                  <a:latin typeface="Merriweather"/>
                </a:rPr>
                <a:t>					</a:t>
              </a:r>
            </a:p>
            <a:p>
              <a:pPr algn="ctr">
                <a:lnSpc>
                  <a:spcPts val="9169"/>
                </a:lnSpc>
              </a:pPr>
              <a:endParaRPr lang="en-US" sz="6999" spc="202" dirty="0">
                <a:solidFill>
                  <a:srgbClr val="FFFFFF"/>
                </a:solidFill>
                <a:latin typeface="Merriweathe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graphicFrame>
        <p:nvGraphicFramePr>
          <p:cNvPr id="7" name="Table 7"/>
          <p:cNvGraphicFramePr>
            <a:graphicFrameLocks noGrp="1"/>
          </p:cNvGraphicFramePr>
          <p:nvPr>
            <p:extLst>
              <p:ext uri="{D42A27DB-BD31-4B8C-83A1-F6EECF244321}">
                <p14:modId xmlns:p14="http://schemas.microsoft.com/office/powerpoint/2010/main" val="2473837879"/>
              </p:ext>
            </p:extLst>
          </p:nvPr>
        </p:nvGraphicFramePr>
        <p:xfrm>
          <a:off x="5257800" y="179171"/>
          <a:ext cx="12877800" cy="8747122"/>
        </p:xfrm>
        <a:graphic>
          <a:graphicData uri="http://schemas.openxmlformats.org/drawingml/2006/table">
            <a:tbl>
              <a:tblPr/>
              <a:tblGrid>
                <a:gridCol w="3991643">
                  <a:extLst>
                    <a:ext uri="{9D8B030D-6E8A-4147-A177-3AD203B41FA5}">
                      <a16:colId xmlns:a16="http://schemas.microsoft.com/office/drawing/2014/main" val="20000"/>
                    </a:ext>
                  </a:extLst>
                </a:gridCol>
                <a:gridCol w="4274512">
                  <a:extLst>
                    <a:ext uri="{9D8B030D-6E8A-4147-A177-3AD203B41FA5}">
                      <a16:colId xmlns:a16="http://schemas.microsoft.com/office/drawing/2014/main" val="20001"/>
                    </a:ext>
                  </a:extLst>
                </a:gridCol>
                <a:gridCol w="4611645">
                  <a:extLst>
                    <a:ext uri="{9D8B030D-6E8A-4147-A177-3AD203B41FA5}">
                      <a16:colId xmlns:a16="http://schemas.microsoft.com/office/drawing/2014/main" val="20002"/>
                    </a:ext>
                  </a:extLst>
                </a:gridCol>
              </a:tblGrid>
              <a:tr h="1784982">
                <a:tc>
                  <a:txBody>
                    <a:bodyPr/>
                    <a:lstStyle/>
                    <a:p>
                      <a:pPr algn="ctr">
                        <a:lnSpc>
                          <a:spcPts val="3505"/>
                        </a:lnSpc>
                        <a:defRPr/>
                      </a:pPr>
                      <a:r>
                        <a:rPr lang="en-US" sz="4400" dirty="0">
                          <a:solidFill>
                            <a:srgbClr val="FFFFFF"/>
                          </a:solidFill>
                          <a:latin typeface="Montserrat Light" panose="020B0604020202020204" charset="0"/>
                        </a:rPr>
                        <a:t>Who?</a:t>
                      </a:r>
                      <a:endParaRPr lang="en-US" sz="1800" dirty="0">
                        <a:latin typeface="Montserrat Light" panose="020B0604020202020204"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2455"/>
                    </a:solidFill>
                  </a:tcPr>
                </a:tc>
                <a:tc>
                  <a:txBody>
                    <a:bodyPr/>
                    <a:lstStyle/>
                    <a:p>
                      <a:pPr algn="ctr">
                        <a:lnSpc>
                          <a:spcPts val="3505"/>
                        </a:lnSpc>
                        <a:defRPr/>
                      </a:pPr>
                      <a:r>
                        <a:rPr lang="en-US" sz="4400" dirty="0">
                          <a:solidFill>
                            <a:srgbClr val="FFFFFF"/>
                          </a:solidFill>
                          <a:latin typeface="Montserrat Light" panose="020B0604020202020204" charset="0"/>
                        </a:rPr>
                        <a:t>What?</a:t>
                      </a:r>
                      <a:endParaRPr lang="en-US" sz="1800" dirty="0">
                        <a:latin typeface="Montserrat Light" panose="020B0604020202020204"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2455"/>
                    </a:solidFill>
                  </a:tcPr>
                </a:tc>
                <a:tc>
                  <a:txBody>
                    <a:bodyPr/>
                    <a:lstStyle/>
                    <a:p>
                      <a:pPr algn="ctr">
                        <a:lnSpc>
                          <a:spcPts val="3505"/>
                        </a:lnSpc>
                        <a:defRPr/>
                      </a:pPr>
                      <a:r>
                        <a:rPr lang="en-US" sz="4400" dirty="0">
                          <a:solidFill>
                            <a:srgbClr val="FFFFFF"/>
                          </a:solidFill>
                          <a:latin typeface="Montserrat Light" panose="020B0604020202020204" charset="0"/>
                        </a:rPr>
                        <a:t>Where?</a:t>
                      </a:r>
                      <a:endParaRPr lang="en-US" sz="1800" dirty="0">
                        <a:latin typeface="Montserrat Light" panose="020B0604020202020204"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2455"/>
                    </a:solidFill>
                  </a:tcPr>
                </a:tc>
                <a:extLst>
                  <a:ext uri="{0D108BD9-81ED-4DB2-BD59-A6C34878D82A}">
                    <a16:rowId xmlns:a16="http://schemas.microsoft.com/office/drawing/2014/main" val="10000"/>
                  </a:ext>
                </a:extLst>
              </a:tr>
              <a:tr h="4952875">
                <a:tc>
                  <a:txBody>
                    <a:bodyPr/>
                    <a:lstStyle/>
                    <a:p>
                      <a:pPr marL="342900" indent="-342900" algn="l">
                        <a:lnSpc>
                          <a:spcPts val="1864"/>
                        </a:lnSpc>
                        <a:buFont typeface="Arial" panose="020B0604020202020204" pitchFamily="34" charset="0"/>
                        <a:buChar char="•"/>
                      </a:pPr>
                      <a:r>
                        <a:rPr lang="en-US" sz="1800" dirty="0">
                          <a:solidFill>
                            <a:srgbClr val="022455"/>
                          </a:solidFill>
                          <a:latin typeface="Montserrat Light Bold" panose="020B0604020202020204" charset="0"/>
                        </a:rPr>
                        <a:t>Students</a:t>
                      </a:r>
                    </a:p>
                    <a:p>
                      <a:pPr marL="0" indent="0" algn="l">
                        <a:lnSpc>
                          <a:spcPts val="1864"/>
                        </a:lnSpc>
                        <a:buFont typeface="Arial" panose="020B0604020202020204" pitchFamily="34" charset="0"/>
                        <a:buNone/>
                      </a:pPr>
                      <a:endParaRPr lang="en-US" sz="1800" dirty="0">
                        <a:solidFill>
                          <a:srgbClr val="022455"/>
                        </a:solidFill>
                        <a:latin typeface="Montserrat Light Bold" panose="020B0604020202020204" charset="0"/>
                      </a:endParaRPr>
                    </a:p>
                    <a:p>
                      <a:pPr marL="342900" indent="-342900" algn="l">
                        <a:lnSpc>
                          <a:spcPts val="1864"/>
                        </a:lnSpc>
                        <a:buFont typeface="Arial" panose="020B0604020202020204" pitchFamily="34" charset="0"/>
                        <a:buChar char="•"/>
                      </a:pPr>
                      <a:r>
                        <a:rPr lang="en-US" sz="1800" dirty="0">
                          <a:solidFill>
                            <a:srgbClr val="022455"/>
                          </a:solidFill>
                          <a:latin typeface="Montserrat Light Bold" panose="020B0604020202020204" charset="0"/>
                        </a:rPr>
                        <a:t>Parents/guardians</a:t>
                      </a:r>
                    </a:p>
                    <a:p>
                      <a:pPr marL="0" indent="0" algn="l">
                        <a:lnSpc>
                          <a:spcPts val="1864"/>
                        </a:lnSpc>
                        <a:buFont typeface="Arial" panose="020B0604020202020204" pitchFamily="34" charset="0"/>
                        <a:buNone/>
                      </a:pPr>
                      <a:endParaRPr lang="en-US" sz="1800" dirty="0">
                        <a:solidFill>
                          <a:srgbClr val="022455"/>
                        </a:solidFill>
                        <a:latin typeface="Montserrat Light Bold" panose="020B0604020202020204" charset="0"/>
                      </a:endParaRPr>
                    </a:p>
                    <a:p>
                      <a:pPr marL="342900" indent="-342900" algn="l">
                        <a:lnSpc>
                          <a:spcPts val="1864"/>
                        </a:lnSpc>
                        <a:buFont typeface="Arial" panose="020B0604020202020204" pitchFamily="34" charset="0"/>
                        <a:buChar char="•"/>
                      </a:pPr>
                      <a:r>
                        <a:rPr lang="en-US" sz="1800" dirty="0">
                          <a:solidFill>
                            <a:srgbClr val="022455"/>
                          </a:solidFill>
                          <a:latin typeface="Montserrat Light Bold" panose="020B0604020202020204" charset="0"/>
                        </a:rPr>
                        <a:t>Employees</a:t>
                      </a:r>
                    </a:p>
                    <a:p>
                      <a:pPr marL="0" indent="0" algn="l">
                        <a:lnSpc>
                          <a:spcPts val="1864"/>
                        </a:lnSpc>
                        <a:buFont typeface="Arial" panose="020B0604020202020204" pitchFamily="34" charset="0"/>
                        <a:buNone/>
                      </a:pPr>
                      <a:endParaRPr lang="en-US" sz="1800" dirty="0">
                        <a:solidFill>
                          <a:srgbClr val="022455"/>
                        </a:solidFill>
                        <a:latin typeface="Montserrat Light Bold" panose="020B0604020202020204" charset="0"/>
                      </a:endParaRPr>
                    </a:p>
                    <a:p>
                      <a:pPr marL="342900" indent="-342900" algn="l">
                        <a:lnSpc>
                          <a:spcPts val="1864"/>
                        </a:lnSpc>
                        <a:buFont typeface="Arial" panose="020B0604020202020204" pitchFamily="34" charset="0"/>
                        <a:buChar char="•"/>
                      </a:pPr>
                      <a:r>
                        <a:rPr lang="en-US" sz="1800" dirty="0">
                          <a:solidFill>
                            <a:srgbClr val="022455"/>
                          </a:solidFill>
                          <a:latin typeface="Montserrat Light Bold" panose="020B0604020202020204" charset="0"/>
                        </a:rPr>
                        <a:t>Applicants</a:t>
                      </a:r>
                    </a:p>
                    <a:p>
                      <a:pPr marL="0" indent="0" algn="l">
                        <a:lnSpc>
                          <a:spcPts val="1864"/>
                        </a:lnSpc>
                        <a:buFont typeface="Arial" panose="020B0604020202020204" pitchFamily="34" charset="0"/>
                        <a:buNone/>
                      </a:pPr>
                      <a:endParaRPr lang="en-US" sz="1800" dirty="0">
                        <a:solidFill>
                          <a:srgbClr val="022455"/>
                        </a:solidFill>
                        <a:latin typeface="Montserrat Light Bold" panose="020B0604020202020204" charset="0"/>
                      </a:endParaRPr>
                    </a:p>
                    <a:p>
                      <a:pPr marL="342900" indent="-342900" algn="l">
                        <a:lnSpc>
                          <a:spcPts val="1864"/>
                        </a:lnSpc>
                        <a:buFont typeface="Arial" panose="020B0604020202020204" pitchFamily="34" charset="0"/>
                        <a:buChar char="•"/>
                      </a:pPr>
                      <a:r>
                        <a:rPr lang="en-US" sz="1800" dirty="0">
                          <a:solidFill>
                            <a:srgbClr val="022455"/>
                          </a:solidFill>
                          <a:latin typeface="Montserrat Light Bold" panose="020B0604020202020204" charset="0"/>
                        </a:rPr>
                        <a:t>All unions and professional organizations</a:t>
                      </a:r>
                    </a:p>
                    <a:p>
                      <a:pPr algn="ctr">
                        <a:lnSpc>
                          <a:spcPts val="2940"/>
                        </a:lnSpc>
                      </a:pPr>
                      <a:endParaRPr lang="en-US" sz="1600" dirty="0">
                        <a:solidFill>
                          <a:srgbClr val="022455"/>
                        </a:solidFill>
                        <a:latin typeface="Merriweather"/>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marL="800100" lvl="1" indent="-342900" algn="l">
                        <a:lnSpc>
                          <a:spcPts val="2608"/>
                        </a:lnSpc>
                        <a:buFont typeface="Arial" panose="020B0604020202020204" pitchFamily="34" charset="0"/>
                        <a:buChar char="•"/>
                        <a:defRPr/>
                      </a:pPr>
                      <a:r>
                        <a:rPr lang="en-US" sz="1800" dirty="0">
                          <a:solidFill>
                            <a:srgbClr val="022455"/>
                          </a:solidFill>
                          <a:latin typeface="Montserrat Light Bold" panose="020B0604020202020204" charset="0"/>
                        </a:rPr>
                        <a:t>Notice of Nondiscrimination and prohibition of sex discrimination in education programs and activities</a:t>
                      </a:r>
                    </a:p>
                    <a:p>
                      <a:pPr marL="800100" lvl="1" indent="-342900" algn="l">
                        <a:lnSpc>
                          <a:spcPts val="2608"/>
                        </a:lnSpc>
                        <a:buFont typeface="Arial" panose="020B0604020202020204" pitchFamily="34" charset="0"/>
                        <a:buChar char="•"/>
                        <a:defRPr/>
                      </a:pPr>
                      <a:r>
                        <a:rPr lang="en-US" sz="1800" dirty="0">
                          <a:solidFill>
                            <a:srgbClr val="022455"/>
                          </a:solidFill>
                          <a:latin typeface="Montserrat Light Bold" panose="020B0604020202020204" charset="0"/>
                        </a:rPr>
                        <a:t>Inquiries may be referred to Title IX Coordinator, to OCR, or both</a:t>
                      </a:r>
                    </a:p>
                    <a:p>
                      <a:pPr marL="800100" lvl="1" indent="-342900" algn="l">
                        <a:lnSpc>
                          <a:spcPts val="2608"/>
                        </a:lnSpc>
                        <a:buFont typeface="Arial" panose="020B0604020202020204" pitchFamily="34" charset="0"/>
                        <a:buChar char="•"/>
                        <a:defRPr/>
                      </a:pPr>
                      <a:r>
                        <a:rPr lang="en-US" sz="1800" dirty="0">
                          <a:solidFill>
                            <a:srgbClr val="022455"/>
                          </a:solidFill>
                          <a:latin typeface="Montserrat Light Bold" panose="020B0604020202020204" charset="0"/>
                        </a:rPr>
                        <a:t>Name and contact information for Title IX Coordinator</a:t>
                      </a:r>
                    </a:p>
                    <a:p>
                      <a:pPr marL="800100" lvl="1" indent="-342900" algn="l">
                        <a:lnSpc>
                          <a:spcPts val="2608"/>
                        </a:lnSpc>
                        <a:buFont typeface="Arial" panose="020B0604020202020204" pitchFamily="34" charset="0"/>
                        <a:buChar char="•"/>
                        <a:defRPr/>
                      </a:pPr>
                      <a:r>
                        <a:rPr lang="en-US" sz="1800" dirty="0">
                          <a:solidFill>
                            <a:srgbClr val="022455"/>
                          </a:solidFill>
                          <a:latin typeface="Montserrat Light Bold" panose="020B0604020202020204" charset="0"/>
                        </a:rPr>
                        <a:t>How to locate the Nondiscrimination Policy</a:t>
                      </a:r>
                    </a:p>
                    <a:p>
                      <a:pPr marL="800100" lvl="1" indent="-342900" algn="l">
                        <a:lnSpc>
                          <a:spcPts val="2608"/>
                        </a:lnSpc>
                        <a:buFont typeface="Arial" panose="020B0604020202020204" pitchFamily="34" charset="0"/>
                        <a:buChar char="•"/>
                        <a:defRPr/>
                      </a:pPr>
                      <a:r>
                        <a:rPr lang="en-US" sz="1800" dirty="0">
                          <a:solidFill>
                            <a:srgbClr val="022455"/>
                          </a:solidFill>
                          <a:latin typeface="Montserrat Light Bold" panose="020B0604020202020204" charset="0"/>
                        </a:rPr>
                        <a:t>How to make a report</a:t>
                      </a:r>
                    </a:p>
                    <a:p>
                      <a:pPr marL="800100" lvl="1" indent="-342900" algn="l">
                        <a:lnSpc>
                          <a:spcPts val="2608"/>
                        </a:lnSpc>
                        <a:buFont typeface="Arial" panose="020B0604020202020204" pitchFamily="34" charset="0"/>
                        <a:buChar char="•"/>
                        <a:defRPr/>
                      </a:pPr>
                      <a:r>
                        <a:rPr lang="en-US" sz="1800" dirty="0">
                          <a:solidFill>
                            <a:srgbClr val="022455"/>
                          </a:solidFill>
                          <a:latin typeface="Montserrat Light Bold" panose="020B0604020202020204" charset="0"/>
                        </a:rPr>
                        <a:t>How to make a Complaint</a:t>
                      </a:r>
                    </a:p>
                    <a:p>
                      <a:pPr marL="800100" lvl="1" indent="-342900" algn="l">
                        <a:lnSpc>
                          <a:spcPts val="2608"/>
                        </a:lnSpc>
                        <a:buFont typeface="Arial" panose="020B0604020202020204" pitchFamily="34" charset="0"/>
                        <a:buChar char="•"/>
                        <a:defRPr/>
                      </a:pPr>
                      <a:r>
                        <a:rPr lang="en-US" sz="1800" dirty="0">
                          <a:solidFill>
                            <a:srgbClr val="022455"/>
                          </a:solidFill>
                          <a:latin typeface="Montserrat Light Bold" panose="020B0604020202020204" charset="0"/>
                        </a:rPr>
                        <a:t>How to find the grievance procedures</a:t>
                      </a:r>
                    </a:p>
                    <a:p>
                      <a:pPr marL="800100" lvl="1" indent="-342900" algn="l">
                        <a:lnSpc>
                          <a:spcPts val="2608"/>
                        </a:lnSpc>
                        <a:buFont typeface="Arial" panose="020B0604020202020204" pitchFamily="34" charset="0"/>
                        <a:buChar char="•"/>
                        <a:defRPr/>
                      </a:pPr>
                      <a:endParaRPr lang="en-US" sz="1800" dirty="0">
                        <a:solidFill>
                          <a:srgbClr val="022455"/>
                        </a:solidFill>
                        <a:latin typeface="Merriweather"/>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l">
                        <a:lnSpc>
                          <a:spcPts val="2236"/>
                        </a:lnSpc>
                        <a:defRPr/>
                      </a:pPr>
                      <a:r>
                        <a:rPr lang="en-US" sz="1800" dirty="0">
                          <a:solidFill>
                            <a:srgbClr val="022455"/>
                          </a:solidFill>
                          <a:latin typeface="Montserrat Light Bold" panose="020B0604020202020204" charset="0"/>
                        </a:rPr>
                        <a:t>Each handbook, catalog, announcement, bulletin, and application for provided to:</a:t>
                      </a:r>
                    </a:p>
                    <a:p>
                      <a:pPr algn="l">
                        <a:lnSpc>
                          <a:spcPts val="2236"/>
                        </a:lnSpc>
                        <a:defRPr/>
                      </a:pPr>
                      <a:endParaRPr lang="en-US" sz="1800" dirty="0">
                        <a:solidFill>
                          <a:srgbClr val="022455"/>
                        </a:solidFill>
                        <a:latin typeface="Montserrat Light Bold" panose="020B0604020202020204" charset="0"/>
                      </a:endParaRPr>
                    </a:p>
                    <a:p>
                      <a:pPr marL="285750" indent="-285750" algn="l">
                        <a:lnSpc>
                          <a:spcPts val="2236"/>
                        </a:lnSpc>
                        <a:buFont typeface="Wingdings" panose="05000000000000000000" pitchFamily="2" charset="2"/>
                        <a:buChar char="Ø"/>
                        <a:defRPr/>
                      </a:pPr>
                      <a:r>
                        <a:rPr lang="en-US" sz="1800" dirty="0">
                          <a:solidFill>
                            <a:srgbClr val="022455"/>
                          </a:solidFill>
                          <a:latin typeface="Montserrat Light Bold" panose="020B0604020202020204" charset="0"/>
                        </a:rPr>
                        <a:t>All persons entitled to notice</a:t>
                      </a:r>
                    </a:p>
                    <a:p>
                      <a:pPr marL="285750" indent="-285750" algn="l">
                        <a:lnSpc>
                          <a:spcPts val="2236"/>
                        </a:lnSpc>
                        <a:buFont typeface="Wingdings" panose="05000000000000000000" pitchFamily="2" charset="2"/>
                        <a:buChar char="Ø"/>
                        <a:defRPr/>
                      </a:pPr>
                      <a:r>
                        <a:rPr lang="en-US" sz="1800" dirty="0">
                          <a:solidFill>
                            <a:srgbClr val="022455"/>
                          </a:solidFill>
                          <a:latin typeface="Montserrat Light Bold" panose="020B0604020202020204" charset="0"/>
                        </a:rPr>
                        <a:t>Students and employee applicants</a:t>
                      </a:r>
                    </a:p>
                    <a:p>
                      <a:pPr algn="l">
                        <a:lnSpc>
                          <a:spcPts val="2236"/>
                        </a:lnSpc>
                        <a:defRPr/>
                      </a:pPr>
                      <a:endParaRPr lang="en-US" sz="1800" dirty="0">
                        <a:solidFill>
                          <a:srgbClr val="022455"/>
                        </a:solidFill>
                        <a:latin typeface="Montserrat Light Bold" panose="020B0604020202020204" charset="0"/>
                      </a:endParaRPr>
                    </a:p>
                    <a:p>
                      <a:pPr algn="l">
                        <a:lnSpc>
                          <a:spcPts val="2236"/>
                        </a:lnSpc>
                        <a:defRPr/>
                      </a:pPr>
                      <a:r>
                        <a:rPr lang="en-US" sz="1800" dirty="0">
                          <a:solidFill>
                            <a:srgbClr val="022455"/>
                          </a:solidFill>
                          <a:latin typeface="Montserrat Light Bold" panose="020B0604020202020204" charset="0"/>
                        </a:rPr>
                        <a:t>Substance of notice can be limited, if necessary, due to format or size of the particular publication</a:t>
                      </a: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9" name="Group 6">
            <a:extLst>
              <a:ext uri="{FF2B5EF4-FFF2-40B4-BE49-F238E27FC236}">
                <a16:creationId xmlns:a16="http://schemas.microsoft.com/office/drawing/2014/main" id="{C62DCBAB-2FF3-49AA-92DF-315AAE976674}"/>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8307AA2D-AE1E-4E4A-B13A-B79FE06AC65F}"/>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1E2DA454-F5F7-4C50-B93A-0B026B385839}"/>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318466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203301" y="9196665"/>
            <a:ext cx="18694603" cy="98392"/>
          </a:xfrm>
          <a:prstGeom prst="rect">
            <a:avLst/>
          </a:prstGeom>
          <a:solidFill>
            <a:srgbClr val="940019"/>
          </a:solidFill>
        </p:spPr>
      </p:sp>
      <p:sp>
        <p:nvSpPr>
          <p:cNvPr id="3" name="Freeform 3"/>
          <p:cNvSpPr/>
          <p:nvPr/>
        </p:nvSpPr>
        <p:spPr>
          <a:xfrm>
            <a:off x="7313740" y="1028700"/>
            <a:ext cx="3660520" cy="3660520"/>
          </a:xfrm>
          <a:custGeom>
            <a:avLst/>
            <a:gdLst/>
            <a:ahLst/>
            <a:cxnLst/>
            <a:rect l="l" t="t" r="r" b="b"/>
            <a:pathLst>
              <a:path w="3660520" h="3660520">
                <a:moveTo>
                  <a:pt x="0" y="0"/>
                </a:moveTo>
                <a:lnTo>
                  <a:pt x="3660520" y="0"/>
                </a:lnTo>
                <a:lnTo>
                  <a:pt x="3660520" y="3660520"/>
                </a:lnTo>
                <a:lnTo>
                  <a:pt x="0" y="3660520"/>
                </a:lnTo>
                <a:lnTo>
                  <a:pt x="0" y="0"/>
                </a:lnTo>
                <a:close/>
              </a:path>
            </a:pathLst>
          </a:custGeom>
          <a:blipFill>
            <a:blip r:embed="rId2"/>
            <a:stretch>
              <a:fillRect/>
            </a:stretch>
          </a:blipFill>
        </p:spPr>
      </p:sp>
      <p:sp>
        <p:nvSpPr>
          <p:cNvPr id="4" name="TextBox 4"/>
          <p:cNvSpPr txBox="1"/>
          <p:nvPr/>
        </p:nvSpPr>
        <p:spPr>
          <a:xfrm>
            <a:off x="1232476" y="9555480"/>
            <a:ext cx="15823048" cy="396240"/>
          </a:xfrm>
          <a:prstGeom prst="rect">
            <a:avLst/>
          </a:prstGeom>
        </p:spPr>
        <p:txBody>
          <a:bodyPr lIns="0" tIns="0" rIns="0" bIns="0" rtlCol="0" anchor="t">
            <a:spAutoFit/>
          </a:bodyPr>
          <a:lstStyle/>
          <a:p>
            <a:pPr algn="r">
              <a:lnSpc>
                <a:spcPts val="3359"/>
              </a:lnSpc>
            </a:pPr>
            <a:r>
              <a:rPr lang="en-US" sz="2400" spc="192" dirty="0">
                <a:solidFill>
                  <a:srgbClr val="FFFFFF"/>
                </a:solidFill>
                <a:latin typeface="Montserrat 1"/>
              </a:rPr>
              <a:t>Appel, Yost &amp; Zee LLP</a:t>
            </a:r>
          </a:p>
        </p:txBody>
      </p:sp>
      <p:grpSp>
        <p:nvGrpSpPr>
          <p:cNvPr id="5" name="Group 5"/>
          <p:cNvGrpSpPr/>
          <p:nvPr/>
        </p:nvGrpSpPr>
        <p:grpSpPr>
          <a:xfrm>
            <a:off x="2065329" y="4244743"/>
            <a:ext cx="14157342" cy="3478388"/>
            <a:chOff x="-1636172" y="-1549200"/>
            <a:chExt cx="18876455" cy="4637850"/>
          </a:xfrm>
        </p:grpSpPr>
        <p:sp>
          <p:nvSpPr>
            <p:cNvPr id="6" name="TextBox 6"/>
            <p:cNvSpPr txBox="1"/>
            <p:nvPr/>
          </p:nvSpPr>
          <p:spPr>
            <a:xfrm>
              <a:off x="395607" y="2249217"/>
              <a:ext cx="14812898" cy="645160"/>
            </a:xfrm>
            <a:prstGeom prst="rect">
              <a:avLst/>
            </a:prstGeom>
          </p:spPr>
          <p:txBody>
            <a:bodyPr lIns="0" tIns="0" rIns="0" bIns="0" rtlCol="0" anchor="t">
              <a:spAutoFit/>
            </a:bodyPr>
            <a:lstStyle/>
            <a:p>
              <a:pPr algn="ctr">
                <a:lnSpc>
                  <a:spcPts val="4200"/>
                </a:lnSpc>
              </a:pPr>
              <a:endParaRPr dirty="0"/>
            </a:p>
          </p:txBody>
        </p:sp>
        <p:sp>
          <p:nvSpPr>
            <p:cNvPr id="7" name="TextBox 7"/>
            <p:cNvSpPr txBox="1"/>
            <p:nvPr/>
          </p:nvSpPr>
          <p:spPr>
            <a:xfrm>
              <a:off x="-1636172" y="-1549200"/>
              <a:ext cx="18876455" cy="4637850"/>
            </a:xfrm>
            <a:prstGeom prst="rect">
              <a:avLst/>
            </a:prstGeom>
          </p:spPr>
          <p:txBody>
            <a:bodyPr wrap="square" lIns="0" tIns="0" rIns="0" bIns="0" rtlCol="0" anchor="t">
              <a:spAutoFit/>
            </a:bodyPr>
            <a:lstStyle/>
            <a:p>
              <a:pPr algn="ctr">
                <a:lnSpc>
                  <a:spcPts val="9169"/>
                </a:lnSpc>
              </a:pPr>
              <a:r>
                <a:rPr lang="en-US" sz="6999" spc="202" dirty="0">
                  <a:solidFill>
                    <a:srgbClr val="FFFFFF"/>
                  </a:solidFill>
                  <a:latin typeface="Merriweather"/>
                </a:rPr>
                <a:t>Modified Definitions, Terminology, Descriptions,</a:t>
              </a:r>
            </a:p>
            <a:p>
              <a:pPr algn="ctr">
                <a:lnSpc>
                  <a:spcPts val="9169"/>
                </a:lnSpc>
              </a:pPr>
              <a:r>
                <a:rPr lang="en-US" sz="6999" spc="202" dirty="0">
                  <a:solidFill>
                    <a:srgbClr val="FFFFFF"/>
                  </a:solidFill>
                  <a:latin typeface="Merriweather"/>
                </a:rPr>
                <a:t>and Hints…</a:t>
              </a:r>
            </a:p>
          </p:txBody>
        </p:sp>
      </p:grpSp>
    </p:spTree>
    <p:extLst>
      <p:ext uri="{BB962C8B-B14F-4D97-AF65-F5344CB8AC3E}">
        <p14:creationId xmlns:p14="http://schemas.microsoft.com/office/powerpoint/2010/main" val="458999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615684" y="1150722"/>
            <a:ext cx="11372039"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What does Title IX Say?</a:t>
            </a:r>
          </a:p>
        </p:txBody>
      </p:sp>
      <p:sp>
        <p:nvSpPr>
          <p:cNvPr id="5" name="TextBox 5"/>
          <p:cNvSpPr txBox="1"/>
          <p:nvPr/>
        </p:nvSpPr>
        <p:spPr>
          <a:xfrm>
            <a:off x="7048219" y="2630565"/>
            <a:ext cx="10506970" cy="5693021"/>
          </a:xfrm>
          <a:prstGeom prst="rect">
            <a:avLst/>
          </a:prstGeom>
        </p:spPr>
        <p:txBody>
          <a:bodyPr lIns="0" tIns="0" rIns="0" bIns="0" rtlCol="0" anchor="t">
            <a:spAutoFit/>
          </a:bodyPr>
          <a:lstStyle/>
          <a:p>
            <a:pPr algn="l">
              <a:lnSpc>
                <a:spcPts val="4228"/>
              </a:lnSpc>
            </a:pPr>
            <a:r>
              <a:rPr lang="en-US" sz="2818" spc="28" dirty="0">
                <a:solidFill>
                  <a:srgbClr val="022455"/>
                </a:solidFill>
                <a:latin typeface="Montserrat Light"/>
              </a:rPr>
              <a:t>“No person in the United States Shall, on the </a:t>
            </a:r>
            <a:r>
              <a:rPr lang="en-US" sz="2818" spc="28" dirty="0">
                <a:solidFill>
                  <a:srgbClr val="022455"/>
                </a:solidFill>
                <a:highlight>
                  <a:srgbClr val="FFFF00"/>
                </a:highlight>
                <a:latin typeface="Montserrat Light"/>
              </a:rPr>
              <a:t>basis of sex</a:t>
            </a:r>
            <a:r>
              <a:rPr lang="en-US" sz="2818" spc="28" dirty="0">
                <a:solidFill>
                  <a:srgbClr val="022455"/>
                </a:solidFill>
                <a:latin typeface="Montserrat Light"/>
              </a:rPr>
              <a:t>, be excluded from participation in, be denied the benefits of, or be subjected to </a:t>
            </a:r>
            <a:r>
              <a:rPr lang="en-US" sz="2818" spc="28" dirty="0">
                <a:solidFill>
                  <a:srgbClr val="022455"/>
                </a:solidFill>
                <a:highlight>
                  <a:srgbClr val="FFFF00"/>
                </a:highlight>
                <a:latin typeface="Montserrat Light"/>
              </a:rPr>
              <a:t>discrimination</a:t>
            </a:r>
            <a:r>
              <a:rPr lang="en-US" sz="2818" spc="28" dirty="0">
                <a:solidFill>
                  <a:srgbClr val="022455"/>
                </a:solidFill>
                <a:latin typeface="Montserrat Light"/>
              </a:rPr>
              <a:t> under any education program or activity receiving Federal financial assistance.”</a:t>
            </a:r>
          </a:p>
          <a:p>
            <a:pPr algn="r">
              <a:lnSpc>
                <a:spcPts val="3495"/>
              </a:lnSpc>
            </a:pPr>
            <a:r>
              <a:rPr lang="en-US" sz="2330" spc="23" dirty="0">
                <a:solidFill>
                  <a:srgbClr val="022455"/>
                </a:solidFill>
                <a:latin typeface="Montserrat Light"/>
                <a:ea typeface="Montserrat Light"/>
              </a:rPr>
              <a:t>20 USC § 1681.</a:t>
            </a:r>
          </a:p>
          <a:p>
            <a:pPr algn="r">
              <a:lnSpc>
                <a:spcPts val="4528"/>
              </a:lnSpc>
            </a:pPr>
            <a:endParaRPr lang="en-US" sz="2330" spc="23" dirty="0">
              <a:solidFill>
                <a:srgbClr val="022455"/>
              </a:solidFill>
              <a:latin typeface="Montserrat Light"/>
              <a:ea typeface="Montserrat Light"/>
            </a:endParaRPr>
          </a:p>
          <a:p>
            <a:pPr algn="l">
              <a:lnSpc>
                <a:spcPts val="4228"/>
              </a:lnSpc>
            </a:pPr>
            <a:r>
              <a:rPr lang="en-US" sz="2818" spc="28" dirty="0">
                <a:solidFill>
                  <a:srgbClr val="022455"/>
                </a:solidFill>
                <a:latin typeface="Montserrat Light"/>
              </a:rPr>
              <a:t>2024: Sex discrimination includes discrimination on the bases of sex stereotypes, sex characteristics, pregnancy/related conditions, sexual orientation, and gender identity.</a:t>
            </a:r>
          </a:p>
          <a:p>
            <a:pPr algn="r">
              <a:lnSpc>
                <a:spcPts val="3502"/>
              </a:lnSpc>
            </a:pPr>
            <a:r>
              <a:rPr lang="en-US" sz="2334" spc="23" dirty="0">
                <a:solidFill>
                  <a:srgbClr val="022455"/>
                </a:solidFill>
                <a:latin typeface="Montserrat Light"/>
              </a:rPr>
              <a:t>34 CFR 106.10.</a:t>
            </a:r>
          </a:p>
        </p:txBody>
      </p:sp>
      <p:grpSp>
        <p:nvGrpSpPr>
          <p:cNvPr id="9" name="Group 6">
            <a:extLst>
              <a:ext uri="{FF2B5EF4-FFF2-40B4-BE49-F238E27FC236}">
                <a16:creationId xmlns:a16="http://schemas.microsoft.com/office/drawing/2014/main" id="{E201B906-53A4-4729-BE85-D626726E6278}"/>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5A7EABD6-610B-4536-A835-DBBD4B0E87C7}"/>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35874264-3072-4E28-927F-7BC94C7CD74A}"/>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832840" y="2544740"/>
            <a:ext cx="11077069" cy="5850512"/>
          </a:xfrm>
          <a:prstGeom prst="rect">
            <a:avLst/>
          </a:prstGeom>
        </p:spPr>
        <p:txBody>
          <a:bodyPr lIns="0" tIns="0" rIns="0" bIns="0" rtlCol="0" anchor="t">
            <a:spAutoFit/>
          </a:bodyPr>
          <a:lstStyle/>
          <a:p>
            <a:pPr marL="304284" lvl="1" algn="l">
              <a:lnSpc>
                <a:spcPts val="4228"/>
              </a:lnSpc>
            </a:pPr>
            <a:r>
              <a:rPr lang="en-US" sz="2818" spc="28" dirty="0">
                <a:solidFill>
                  <a:srgbClr val="022455"/>
                </a:solidFill>
                <a:latin typeface="Montserrat Light"/>
              </a:rPr>
              <a:t>Form of sex discrimination: </a:t>
            </a:r>
            <a:r>
              <a:rPr lang="en-US" sz="2818" u="sng" spc="28" dirty="0">
                <a:solidFill>
                  <a:srgbClr val="022455"/>
                </a:solidFill>
                <a:latin typeface="Montserrat Light"/>
              </a:rPr>
              <a:t>sexual harassment and other harassment on the basis of sex, including on the basis of sex stereotypes, sex characteristics, pregnancy or related conditions, sexual orientation, and gender identity</a:t>
            </a:r>
            <a:r>
              <a:rPr lang="en-US" sz="2818" spc="28" dirty="0">
                <a:solidFill>
                  <a:srgbClr val="022455"/>
                </a:solidFill>
                <a:latin typeface="Montserrat Light"/>
              </a:rPr>
              <a:t>.</a:t>
            </a:r>
          </a:p>
          <a:p>
            <a:pPr marL="1217135" lvl="2" indent="-405712" algn="l">
              <a:lnSpc>
                <a:spcPts val="4228"/>
              </a:lnSpc>
              <a:buFont typeface="Arial"/>
              <a:buChar char="⚬"/>
            </a:pPr>
            <a:r>
              <a:rPr lang="en-US" sz="2818" spc="28" dirty="0">
                <a:solidFill>
                  <a:srgbClr val="022455"/>
                </a:solidFill>
                <a:latin typeface="Montserrat Light"/>
              </a:rPr>
              <a:t>This includes:</a:t>
            </a:r>
          </a:p>
          <a:p>
            <a:pPr marL="1825703" lvl="3" indent="-456426" algn="l">
              <a:lnSpc>
                <a:spcPts val="4228"/>
              </a:lnSpc>
              <a:buFont typeface="Arial"/>
              <a:buChar char="￭"/>
            </a:pPr>
            <a:r>
              <a:rPr lang="en-US" sz="2818" spc="28" dirty="0">
                <a:solidFill>
                  <a:srgbClr val="022455"/>
                </a:solidFill>
                <a:latin typeface="Montserrat Light"/>
              </a:rPr>
              <a:t>Quid pro quo harassment.</a:t>
            </a:r>
          </a:p>
          <a:p>
            <a:pPr marL="1825703" lvl="3" indent="-456426" algn="l">
              <a:lnSpc>
                <a:spcPts val="4228"/>
              </a:lnSpc>
              <a:buFont typeface="Arial"/>
              <a:buChar char="￭"/>
            </a:pPr>
            <a:r>
              <a:rPr lang="en-US" sz="2818" spc="28" dirty="0">
                <a:solidFill>
                  <a:srgbClr val="022455"/>
                </a:solidFill>
                <a:latin typeface="Montserrat Light"/>
              </a:rPr>
              <a:t>Hostile environment harassment.</a:t>
            </a:r>
          </a:p>
          <a:p>
            <a:pPr marL="1825703" lvl="3" indent="-456426" algn="l">
              <a:lnSpc>
                <a:spcPts val="4228"/>
              </a:lnSpc>
              <a:buFont typeface="Arial"/>
              <a:buChar char="￭"/>
            </a:pPr>
            <a:r>
              <a:rPr lang="en-US" sz="2818" spc="28" dirty="0">
                <a:solidFill>
                  <a:srgbClr val="022455"/>
                </a:solidFill>
                <a:latin typeface="Montserrat Light"/>
              </a:rPr>
              <a:t>Specific offenses, such as sexual assault, dating violence, domestic violence and stalking</a:t>
            </a:r>
          </a:p>
          <a:p>
            <a:pPr algn="l">
              <a:lnSpc>
                <a:spcPts val="4228"/>
              </a:lnSpc>
            </a:pPr>
            <a:endParaRPr lang="en-US" sz="2818" spc="28" dirty="0">
              <a:solidFill>
                <a:srgbClr val="022455"/>
              </a:solidFill>
              <a:latin typeface="Montserrat Light"/>
            </a:endParaRPr>
          </a:p>
          <a:p>
            <a:pPr algn="l">
              <a:lnSpc>
                <a:spcPts val="4102"/>
              </a:lnSpc>
            </a:pPr>
            <a:endParaRPr lang="en-US" sz="2818" spc="28" dirty="0">
              <a:solidFill>
                <a:srgbClr val="022455"/>
              </a:solidFill>
              <a:latin typeface="Montserrat Light"/>
            </a:endParaRPr>
          </a:p>
        </p:txBody>
      </p:sp>
      <p:sp>
        <p:nvSpPr>
          <p:cNvPr id="8" name="TextBox 8"/>
          <p:cNvSpPr txBox="1"/>
          <p:nvPr/>
        </p:nvSpPr>
        <p:spPr>
          <a:xfrm>
            <a:off x="6990898" y="1181990"/>
            <a:ext cx="10543443"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Sex-Based Harassment  </a:t>
            </a:r>
          </a:p>
        </p:txBody>
      </p:sp>
      <p:grpSp>
        <p:nvGrpSpPr>
          <p:cNvPr id="9" name="Group 6">
            <a:extLst>
              <a:ext uri="{FF2B5EF4-FFF2-40B4-BE49-F238E27FC236}">
                <a16:creationId xmlns:a16="http://schemas.microsoft.com/office/drawing/2014/main" id="{67BBA59F-0C3F-45DE-8757-4A53CB883FF5}"/>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F3F58C78-B6E9-40B4-A806-01A8092D8167}"/>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2A79C52F-BA92-405A-8F85-5A7E2122C8A8}"/>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graphicFrame>
        <p:nvGraphicFramePr>
          <p:cNvPr id="7" name="Table 7"/>
          <p:cNvGraphicFramePr>
            <a:graphicFrameLocks noGrp="1"/>
          </p:cNvGraphicFramePr>
          <p:nvPr>
            <p:extLst>
              <p:ext uri="{D42A27DB-BD31-4B8C-83A1-F6EECF244321}">
                <p14:modId xmlns:p14="http://schemas.microsoft.com/office/powerpoint/2010/main" val="801009517"/>
              </p:ext>
            </p:extLst>
          </p:nvPr>
        </p:nvGraphicFramePr>
        <p:xfrm>
          <a:off x="6648043" y="1808243"/>
          <a:ext cx="10325100" cy="6912008"/>
        </p:xfrm>
        <a:graphic>
          <a:graphicData uri="http://schemas.openxmlformats.org/drawingml/2006/table">
            <a:tbl>
              <a:tblPr/>
              <a:tblGrid>
                <a:gridCol w="2907567">
                  <a:extLst>
                    <a:ext uri="{9D8B030D-6E8A-4147-A177-3AD203B41FA5}">
                      <a16:colId xmlns:a16="http://schemas.microsoft.com/office/drawing/2014/main" val="20000"/>
                    </a:ext>
                  </a:extLst>
                </a:gridCol>
                <a:gridCol w="3177543">
                  <a:extLst>
                    <a:ext uri="{9D8B030D-6E8A-4147-A177-3AD203B41FA5}">
                      <a16:colId xmlns:a16="http://schemas.microsoft.com/office/drawing/2014/main" val="20001"/>
                    </a:ext>
                  </a:extLst>
                </a:gridCol>
                <a:gridCol w="4239990">
                  <a:extLst>
                    <a:ext uri="{9D8B030D-6E8A-4147-A177-3AD203B41FA5}">
                      <a16:colId xmlns:a16="http://schemas.microsoft.com/office/drawing/2014/main" val="20002"/>
                    </a:ext>
                  </a:extLst>
                </a:gridCol>
              </a:tblGrid>
              <a:tr h="1626386">
                <a:tc>
                  <a:txBody>
                    <a:bodyPr/>
                    <a:lstStyle/>
                    <a:p>
                      <a:pPr algn="ctr">
                        <a:lnSpc>
                          <a:spcPts val="3505"/>
                        </a:lnSpc>
                        <a:defRPr/>
                      </a:pPr>
                      <a:r>
                        <a:rPr lang="en-US" sz="2503" dirty="0">
                          <a:solidFill>
                            <a:srgbClr val="FFFFFF"/>
                          </a:solidFill>
                          <a:latin typeface="Montserrat Light" panose="020B0604020202020204" charset="0"/>
                        </a:rPr>
                        <a:t>Quid Pro Quo</a:t>
                      </a:r>
                      <a:endParaRPr lang="en-US" sz="1100" dirty="0">
                        <a:latin typeface="Montserrat Light" panose="020B0604020202020204"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2455"/>
                    </a:solidFill>
                  </a:tcPr>
                </a:tc>
                <a:tc>
                  <a:txBody>
                    <a:bodyPr/>
                    <a:lstStyle/>
                    <a:p>
                      <a:pPr algn="ctr">
                        <a:lnSpc>
                          <a:spcPts val="3505"/>
                        </a:lnSpc>
                        <a:defRPr/>
                      </a:pPr>
                      <a:r>
                        <a:rPr lang="en-US" sz="2503" dirty="0">
                          <a:solidFill>
                            <a:srgbClr val="FFFFFF"/>
                          </a:solidFill>
                          <a:latin typeface="Montserrat Light" panose="020B0604020202020204" charset="0"/>
                        </a:rPr>
                        <a:t>Specific Offenses</a:t>
                      </a:r>
                      <a:endParaRPr lang="en-US" sz="1100" dirty="0">
                        <a:latin typeface="Montserrat Light" panose="020B0604020202020204"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2455"/>
                    </a:solidFill>
                  </a:tcPr>
                </a:tc>
                <a:tc>
                  <a:txBody>
                    <a:bodyPr/>
                    <a:lstStyle/>
                    <a:p>
                      <a:pPr algn="ctr">
                        <a:lnSpc>
                          <a:spcPts val="3505"/>
                        </a:lnSpc>
                        <a:defRPr/>
                      </a:pPr>
                      <a:r>
                        <a:rPr lang="en-US" sz="2503" dirty="0">
                          <a:solidFill>
                            <a:srgbClr val="FFFFFF"/>
                          </a:solidFill>
                          <a:latin typeface="Montserrat Light" panose="020B0604020202020204" charset="0"/>
                        </a:rPr>
                        <a:t>Hostile Environment (NEW)</a:t>
                      </a:r>
                      <a:endParaRPr lang="en-US" sz="1100" dirty="0">
                        <a:latin typeface="Montserrat Light" panose="020B0604020202020204"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2455"/>
                    </a:solidFill>
                  </a:tcPr>
                </a:tc>
                <a:extLst>
                  <a:ext uri="{0D108BD9-81ED-4DB2-BD59-A6C34878D82A}">
                    <a16:rowId xmlns:a16="http://schemas.microsoft.com/office/drawing/2014/main" val="10000"/>
                  </a:ext>
                </a:extLst>
              </a:tr>
              <a:tr h="5285622">
                <a:tc>
                  <a:txBody>
                    <a:bodyPr/>
                    <a:lstStyle/>
                    <a:p>
                      <a:pPr lvl="1" algn="l">
                        <a:lnSpc>
                          <a:spcPts val="2604"/>
                        </a:lnSpc>
                        <a:defRPr/>
                      </a:pPr>
                      <a:r>
                        <a:rPr lang="en-US" sz="2100" dirty="0">
                          <a:solidFill>
                            <a:srgbClr val="022455"/>
                          </a:solidFill>
                          <a:latin typeface="Montserrat Light" panose="020B0604020202020204" charset="0"/>
                        </a:rPr>
                        <a:t>“This for that”</a:t>
                      </a:r>
                      <a:endParaRPr lang="en-US" sz="1100" dirty="0">
                        <a:latin typeface="Montserrat Light" panose="020B0604020202020204" charset="0"/>
                      </a:endParaRPr>
                    </a:p>
                    <a:p>
                      <a:pPr lvl="1" algn="l">
                        <a:lnSpc>
                          <a:spcPts val="1740"/>
                        </a:lnSpc>
                      </a:pPr>
                      <a:endParaRPr lang="en-US" sz="1100" dirty="0">
                        <a:latin typeface="Montserrat Light" panose="020B0604020202020204" charset="0"/>
                      </a:endParaRPr>
                    </a:p>
                    <a:p>
                      <a:pPr lvl="1" algn="l">
                        <a:lnSpc>
                          <a:spcPts val="2604"/>
                        </a:lnSpc>
                      </a:pPr>
                      <a:r>
                        <a:rPr lang="en-US" sz="2100" dirty="0">
                          <a:solidFill>
                            <a:srgbClr val="022455"/>
                          </a:solidFill>
                          <a:latin typeface="Montserrat Light" panose="020B0604020202020204" charset="0"/>
                        </a:rPr>
                        <a:t>“Classic” sexual harassment</a:t>
                      </a:r>
                    </a:p>
                    <a:p>
                      <a:pPr algn="l">
                        <a:lnSpc>
                          <a:spcPts val="1864"/>
                        </a:lnSpc>
                      </a:pPr>
                      <a:endParaRPr lang="en-US" sz="2100" dirty="0">
                        <a:solidFill>
                          <a:srgbClr val="022455"/>
                        </a:solidFill>
                        <a:latin typeface="Merriweather"/>
                      </a:endParaRPr>
                    </a:p>
                    <a:p>
                      <a:pPr algn="ctr">
                        <a:lnSpc>
                          <a:spcPts val="2940"/>
                        </a:lnSpc>
                      </a:pPr>
                      <a:endParaRPr lang="en-US" sz="2100" dirty="0">
                        <a:solidFill>
                          <a:srgbClr val="022455"/>
                        </a:solidFill>
                        <a:latin typeface="Merriweather"/>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lvl="1" algn="l">
                        <a:lnSpc>
                          <a:spcPts val="2608"/>
                        </a:lnSpc>
                        <a:defRPr/>
                      </a:pPr>
                      <a:r>
                        <a:rPr lang="en-US" sz="2103" dirty="0">
                          <a:solidFill>
                            <a:srgbClr val="022455"/>
                          </a:solidFill>
                          <a:latin typeface="Montserrat Light" panose="020B0604020202020204" charset="0"/>
                        </a:rPr>
                        <a:t>Sexual Assault</a:t>
                      </a:r>
                      <a:endParaRPr lang="en-US" sz="1100" dirty="0">
                        <a:latin typeface="Montserrat Light" panose="020B0604020202020204" charset="0"/>
                      </a:endParaRPr>
                    </a:p>
                    <a:p>
                      <a:pPr lvl="1" algn="l">
                        <a:lnSpc>
                          <a:spcPts val="1368"/>
                        </a:lnSpc>
                      </a:pPr>
                      <a:endParaRPr lang="en-US" sz="1100" dirty="0">
                        <a:latin typeface="Montserrat Light" panose="020B0604020202020204" charset="0"/>
                      </a:endParaRPr>
                    </a:p>
                    <a:p>
                      <a:pPr lvl="1" algn="l">
                        <a:lnSpc>
                          <a:spcPts val="2608"/>
                        </a:lnSpc>
                      </a:pPr>
                      <a:r>
                        <a:rPr lang="en-US" sz="2103" i="1" dirty="0">
                          <a:solidFill>
                            <a:srgbClr val="022455"/>
                          </a:solidFill>
                          <a:latin typeface="Montserrat Light" panose="020B0604020202020204" charset="0"/>
                        </a:rPr>
                        <a:t>20 USC 1092(f)(6)(A)(v)</a:t>
                      </a:r>
                    </a:p>
                    <a:p>
                      <a:pPr lvl="1" algn="l">
                        <a:lnSpc>
                          <a:spcPts val="1368"/>
                        </a:lnSpc>
                      </a:pPr>
                      <a:endParaRPr lang="en-US" sz="2103" dirty="0">
                        <a:solidFill>
                          <a:srgbClr val="022455"/>
                        </a:solidFill>
                        <a:latin typeface="Montserrat Light" panose="020B0604020202020204" charset="0"/>
                      </a:endParaRPr>
                    </a:p>
                    <a:p>
                      <a:pPr lvl="1" algn="l">
                        <a:lnSpc>
                          <a:spcPts val="2608"/>
                        </a:lnSpc>
                      </a:pPr>
                      <a:r>
                        <a:rPr lang="en-US" sz="2103" dirty="0">
                          <a:solidFill>
                            <a:srgbClr val="022455"/>
                          </a:solidFill>
                          <a:latin typeface="Montserrat Light" panose="020B0604020202020204" charset="0"/>
                        </a:rPr>
                        <a:t>Stalking</a:t>
                      </a:r>
                    </a:p>
                    <a:p>
                      <a:pPr lvl="1" algn="l">
                        <a:lnSpc>
                          <a:spcPts val="1368"/>
                        </a:lnSpc>
                      </a:pPr>
                      <a:endParaRPr lang="en-US" sz="2103" dirty="0">
                        <a:solidFill>
                          <a:srgbClr val="022455"/>
                        </a:solidFill>
                        <a:latin typeface="Montserrat Light" panose="020B0604020202020204" charset="0"/>
                      </a:endParaRPr>
                    </a:p>
                    <a:p>
                      <a:pPr lvl="1" algn="l">
                        <a:lnSpc>
                          <a:spcPts val="2608"/>
                        </a:lnSpc>
                      </a:pPr>
                      <a:r>
                        <a:rPr lang="en-US" sz="2103" i="1" dirty="0">
                          <a:solidFill>
                            <a:srgbClr val="022455"/>
                          </a:solidFill>
                          <a:latin typeface="Montserrat Light" panose="020B0604020202020204" charset="0"/>
                        </a:rPr>
                        <a:t>34 USC 12291(a)(30)</a:t>
                      </a:r>
                    </a:p>
                    <a:p>
                      <a:pPr lvl="1" algn="l">
                        <a:lnSpc>
                          <a:spcPts val="1368"/>
                        </a:lnSpc>
                      </a:pPr>
                      <a:endParaRPr lang="en-US" sz="2103" dirty="0">
                        <a:solidFill>
                          <a:srgbClr val="022455"/>
                        </a:solidFill>
                        <a:latin typeface="Montserrat Light" panose="020B0604020202020204" charset="0"/>
                      </a:endParaRPr>
                    </a:p>
                    <a:p>
                      <a:pPr lvl="1" algn="l">
                        <a:lnSpc>
                          <a:spcPts val="2608"/>
                        </a:lnSpc>
                      </a:pPr>
                      <a:r>
                        <a:rPr lang="en-US" sz="2103" dirty="0">
                          <a:solidFill>
                            <a:srgbClr val="022455"/>
                          </a:solidFill>
                          <a:latin typeface="Montserrat Light" panose="020B0604020202020204" charset="0"/>
                        </a:rPr>
                        <a:t>Dating/Domestic Violence</a:t>
                      </a:r>
                    </a:p>
                    <a:p>
                      <a:pPr lvl="1" algn="l">
                        <a:lnSpc>
                          <a:spcPts val="1368"/>
                        </a:lnSpc>
                      </a:pPr>
                      <a:endParaRPr lang="en-US" sz="2103" dirty="0">
                        <a:solidFill>
                          <a:srgbClr val="022455"/>
                        </a:solidFill>
                        <a:latin typeface="Montserrat Light" panose="020B0604020202020204" charset="0"/>
                      </a:endParaRPr>
                    </a:p>
                    <a:p>
                      <a:pPr lvl="1" algn="l">
                        <a:lnSpc>
                          <a:spcPts val="2608"/>
                        </a:lnSpc>
                      </a:pPr>
                      <a:r>
                        <a:rPr lang="en-US" sz="2103" i="1" dirty="0">
                          <a:solidFill>
                            <a:srgbClr val="022455"/>
                          </a:solidFill>
                          <a:latin typeface="Montserrat Light" panose="020B0604020202020204" charset="0"/>
                        </a:rPr>
                        <a:t>34 USC 12291(a)</a:t>
                      </a:r>
                    </a:p>
                    <a:p>
                      <a:pPr algn="ctr">
                        <a:lnSpc>
                          <a:spcPts val="2608"/>
                        </a:lnSpc>
                      </a:pPr>
                      <a:endParaRPr lang="en-US" sz="2103" dirty="0">
                        <a:solidFill>
                          <a:srgbClr val="022455"/>
                        </a:solidFill>
                        <a:latin typeface="Merriweather"/>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l">
                        <a:lnSpc>
                          <a:spcPts val="2236"/>
                        </a:lnSpc>
                        <a:defRPr/>
                      </a:pPr>
                      <a:r>
                        <a:rPr lang="en-US" sz="1803" dirty="0">
                          <a:solidFill>
                            <a:srgbClr val="022455"/>
                          </a:solidFill>
                          <a:latin typeface="Montserrat Light" panose="020B0604020202020204" charset="0"/>
                        </a:rPr>
                        <a:t>“Unwelcome sex-based conduct that, based on the totality of the circumstances, is subjectively and objectively offensive and is so severe or pervasive that it limits or denies a person’s ability to participate or benefit from an education program or activity (i.e., creates a hostile environment).”</a:t>
                      </a:r>
                      <a:endParaRPr lang="en-US" sz="1100" dirty="0">
                        <a:latin typeface="Montserrat Light" panose="020B0604020202020204" charset="0"/>
                      </a:endParaRPr>
                    </a:p>
                    <a:p>
                      <a:pPr algn="l">
                        <a:lnSpc>
                          <a:spcPts val="1740"/>
                        </a:lnSpc>
                      </a:pPr>
                      <a:endParaRPr lang="en-US" sz="1100" dirty="0">
                        <a:latin typeface="Montserrat Light" panose="020B0604020202020204" charset="0"/>
                      </a:endParaRPr>
                    </a:p>
                    <a:p>
                      <a:pPr algn="l">
                        <a:lnSpc>
                          <a:spcPts val="2236"/>
                        </a:lnSpc>
                      </a:pPr>
                      <a:r>
                        <a:rPr lang="en-US" sz="1803" dirty="0">
                          <a:solidFill>
                            <a:srgbClr val="022455"/>
                          </a:solidFill>
                          <a:latin typeface="Montserrat Light" panose="020B0604020202020204" charset="0"/>
                        </a:rPr>
                        <a:t>Much broader than prior definition.</a:t>
                      </a:r>
                    </a:p>
                    <a:p>
                      <a:pPr algn="ctr">
                        <a:lnSpc>
                          <a:spcPts val="2525"/>
                        </a:lnSpc>
                      </a:pPr>
                      <a:endParaRPr lang="en-US" sz="1803" dirty="0">
                        <a:solidFill>
                          <a:srgbClr val="022455"/>
                        </a:solidFill>
                        <a:latin typeface="Merriweather"/>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TextBox 8"/>
          <p:cNvSpPr txBox="1"/>
          <p:nvPr/>
        </p:nvSpPr>
        <p:spPr>
          <a:xfrm>
            <a:off x="6715857" y="561575"/>
            <a:ext cx="10543443" cy="770255"/>
          </a:xfrm>
          <a:prstGeom prst="rect">
            <a:avLst/>
          </a:prstGeom>
        </p:spPr>
        <p:txBody>
          <a:bodyPr lIns="0" tIns="0" rIns="0" bIns="0" rtlCol="0" anchor="t">
            <a:spAutoFit/>
          </a:bodyPr>
          <a:lstStyle/>
          <a:p>
            <a:pPr algn="ctr">
              <a:lnSpc>
                <a:spcPts val="6369"/>
              </a:lnSpc>
            </a:pPr>
            <a:r>
              <a:rPr lang="en-US" sz="4400" dirty="0">
                <a:solidFill>
                  <a:srgbClr val="022455"/>
                </a:solidFill>
                <a:latin typeface="Merriweather Bold"/>
              </a:rPr>
              <a:t>Sexual Discrimination: 3 Categories</a:t>
            </a:r>
          </a:p>
        </p:txBody>
      </p:sp>
      <p:grpSp>
        <p:nvGrpSpPr>
          <p:cNvPr id="9" name="Group 6">
            <a:extLst>
              <a:ext uri="{FF2B5EF4-FFF2-40B4-BE49-F238E27FC236}">
                <a16:creationId xmlns:a16="http://schemas.microsoft.com/office/drawing/2014/main" id="{C62DCBAB-2FF3-49AA-92DF-315AAE976674}"/>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8307AA2D-AE1E-4E4A-B13A-B79FE06AC65F}"/>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1E2DA454-F5F7-4C50-B93A-0B026B385839}"/>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6">
            <a:extLst>
              <a:ext uri="{FF2B5EF4-FFF2-40B4-BE49-F238E27FC236}">
                <a16:creationId xmlns:a16="http://schemas.microsoft.com/office/drawing/2014/main" id="{78007D88-C923-4E26-BBED-4C7706649ACF}"/>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6E8F5328-FCB4-45DC-84F6-317F09443F90}"/>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030BF208-A317-468F-AD3A-36219AD8D060}"/>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3" name="Group 3"/>
          <p:cNvGrpSpPr>
            <a:grpSpLocks noChangeAspect="1"/>
          </p:cNvGrpSpPr>
          <p:nvPr/>
        </p:nvGrpSpPr>
        <p:grpSpPr>
          <a:xfrm>
            <a:off x="13059055" y="0"/>
            <a:ext cx="5228945" cy="10287000"/>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5" name="Group 5"/>
          <p:cNvGrpSpPr/>
          <p:nvPr/>
        </p:nvGrpSpPr>
        <p:grpSpPr>
          <a:xfrm>
            <a:off x="13059055" y="0"/>
            <a:ext cx="5228945" cy="10287000"/>
            <a:chOff x="0" y="0"/>
            <a:chExt cx="1768803" cy="3479800"/>
          </a:xfrm>
        </p:grpSpPr>
        <p:sp>
          <p:nvSpPr>
            <p:cNvPr id="6" name="Freeform 6"/>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7" name="TextBox 7"/>
          <p:cNvSpPr txBox="1"/>
          <p:nvPr/>
        </p:nvSpPr>
        <p:spPr>
          <a:xfrm>
            <a:off x="509583" y="731722"/>
            <a:ext cx="12549472" cy="808101"/>
          </a:xfrm>
          <a:prstGeom prst="rect">
            <a:avLst/>
          </a:prstGeom>
        </p:spPr>
        <p:txBody>
          <a:bodyPr lIns="0" tIns="0" rIns="0" bIns="0" rtlCol="0" anchor="t">
            <a:spAutoFit/>
          </a:bodyPr>
          <a:lstStyle/>
          <a:p>
            <a:pPr algn="ctr">
              <a:lnSpc>
                <a:spcPts val="6552"/>
              </a:lnSpc>
            </a:pPr>
            <a:r>
              <a:rPr lang="en-US" sz="4400" spc="46" dirty="0">
                <a:solidFill>
                  <a:srgbClr val="022455"/>
                </a:solidFill>
                <a:latin typeface="Merriweather Bold"/>
              </a:rPr>
              <a:t>“Hostile Environment Harassment”</a:t>
            </a:r>
          </a:p>
        </p:txBody>
      </p:sp>
      <p:graphicFrame>
        <p:nvGraphicFramePr>
          <p:cNvPr id="8" name="Table 8"/>
          <p:cNvGraphicFramePr>
            <a:graphicFrameLocks noGrp="1"/>
          </p:cNvGraphicFramePr>
          <p:nvPr>
            <p:extLst>
              <p:ext uri="{D42A27DB-BD31-4B8C-83A1-F6EECF244321}">
                <p14:modId xmlns:p14="http://schemas.microsoft.com/office/powerpoint/2010/main" val="3287035898"/>
              </p:ext>
            </p:extLst>
          </p:nvPr>
        </p:nvGraphicFramePr>
        <p:xfrm>
          <a:off x="1143001" y="1820460"/>
          <a:ext cx="10326346" cy="6980640"/>
        </p:xfrm>
        <a:graphic>
          <a:graphicData uri="http://schemas.openxmlformats.org/drawingml/2006/table">
            <a:tbl>
              <a:tblPr/>
              <a:tblGrid>
                <a:gridCol w="4923458">
                  <a:extLst>
                    <a:ext uri="{9D8B030D-6E8A-4147-A177-3AD203B41FA5}">
                      <a16:colId xmlns:a16="http://schemas.microsoft.com/office/drawing/2014/main" val="20000"/>
                    </a:ext>
                  </a:extLst>
                </a:gridCol>
                <a:gridCol w="5402888">
                  <a:extLst>
                    <a:ext uri="{9D8B030D-6E8A-4147-A177-3AD203B41FA5}">
                      <a16:colId xmlns:a16="http://schemas.microsoft.com/office/drawing/2014/main" val="20001"/>
                    </a:ext>
                  </a:extLst>
                </a:gridCol>
              </a:tblGrid>
              <a:tr h="1053481">
                <a:tc>
                  <a:txBody>
                    <a:bodyPr/>
                    <a:lstStyle/>
                    <a:p>
                      <a:pPr algn="ctr">
                        <a:lnSpc>
                          <a:spcPts val="3640"/>
                        </a:lnSpc>
                        <a:defRPr/>
                      </a:pPr>
                      <a:r>
                        <a:rPr lang="en-US" sz="2600" dirty="0">
                          <a:solidFill>
                            <a:srgbClr val="022455"/>
                          </a:solidFill>
                          <a:latin typeface="Montserrat 2 Bold"/>
                        </a:rPr>
                        <a:t>NEW 2024 Definition</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ctr">
                        <a:lnSpc>
                          <a:spcPts val="3640"/>
                        </a:lnSpc>
                        <a:defRPr/>
                      </a:pPr>
                      <a:r>
                        <a:rPr lang="en-US" sz="2600" dirty="0">
                          <a:solidFill>
                            <a:srgbClr val="022455"/>
                          </a:solidFill>
                          <a:latin typeface="Montserrat 2 Bold"/>
                        </a:rPr>
                        <a:t>Considerations</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0"/>
                  </a:ext>
                </a:extLst>
              </a:tr>
              <a:tr h="5927159">
                <a:tc>
                  <a:txBody>
                    <a:bodyPr/>
                    <a:lstStyle/>
                    <a:p>
                      <a:pPr algn="l">
                        <a:lnSpc>
                          <a:spcPts val="2939"/>
                        </a:lnSpc>
                        <a:defRPr/>
                      </a:pPr>
                      <a:r>
                        <a:rPr lang="en-US" sz="2099" dirty="0">
                          <a:solidFill>
                            <a:srgbClr val="022455"/>
                          </a:solidFill>
                          <a:latin typeface="Montserrat 2"/>
                        </a:rPr>
                        <a:t>“Unwelcome sex-based conduct that, based on the totality of the circumstances, is subjectively and objectively offensive, and is so severe or pervasive that it limits or denies a person’s ability to participate or benefit from an education program or activity (i.e., creates a hostile environment)”</a:t>
                      </a:r>
                      <a:endParaRPr lang="en-US" sz="1100" dirty="0"/>
                    </a:p>
                    <a:p>
                      <a:pPr algn="r">
                        <a:lnSpc>
                          <a:spcPts val="2519"/>
                        </a:lnSpc>
                      </a:pPr>
                      <a:r>
                        <a:rPr lang="en-US" sz="1799" dirty="0">
                          <a:solidFill>
                            <a:srgbClr val="940019"/>
                          </a:solidFill>
                          <a:latin typeface="Montserrat 2 Bold"/>
                        </a:rPr>
                        <a:t>34 CFR 106.2</a:t>
                      </a: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l">
                        <a:lnSpc>
                          <a:spcPts val="2940"/>
                        </a:lnSpc>
                        <a:defRPr/>
                      </a:pPr>
                      <a:r>
                        <a:rPr lang="en-US" sz="2100" dirty="0">
                          <a:solidFill>
                            <a:srgbClr val="022455"/>
                          </a:solidFill>
                          <a:latin typeface="Montserrat 2"/>
                        </a:rPr>
                        <a:t>Many discipline rule violations can apply (not just harassment)</a:t>
                      </a:r>
                      <a:endParaRPr lang="en-US" sz="1100" dirty="0"/>
                    </a:p>
                    <a:p>
                      <a:pPr algn="ctr">
                        <a:lnSpc>
                          <a:spcPts val="2940"/>
                        </a:lnSpc>
                      </a:pPr>
                      <a:r>
                        <a:rPr lang="en-US" sz="2100" dirty="0">
                          <a:solidFill>
                            <a:srgbClr val="022455"/>
                          </a:solidFill>
                          <a:latin typeface="Montserrat 2 Italics"/>
                        </a:rPr>
                        <a:t>Ex: Student recording others in bathroom is technology offense but could also be Title IX sexual harassment.</a:t>
                      </a:r>
                    </a:p>
                    <a:p>
                      <a:pPr algn="l">
                        <a:lnSpc>
                          <a:spcPts val="2940"/>
                        </a:lnSpc>
                      </a:pPr>
                      <a:r>
                        <a:rPr lang="en-US" sz="2100" dirty="0">
                          <a:solidFill>
                            <a:srgbClr val="022455"/>
                          </a:solidFill>
                          <a:latin typeface="Montserrat 2"/>
                        </a:rPr>
                        <a:t>Does X student exhibit repeated sexual behaviors?</a:t>
                      </a:r>
                    </a:p>
                    <a:p>
                      <a:pPr algn="l">
                        <a:lnSpc>
                          <a:spcPts val="1400"/>
                        </a:lnSpc>
                      </a:pPr>
                      <a:endParaRPr lang="en-US" sz="2100" dirty="0">
                        <a:solidFill>
                          <a:srgbClr val="022455"/>
                        </a:solidFill>
                        <a:latin typeface="Montserrat 2"/>
                      </a:endParaRPr>
                    </a:p>
                    <a:p>
                      <a:pPr algn="l">
                        <a:lnSpc>
                          <a:spcPts val="2940"/>
                        </a:lnSpc>
                      </a:pPr>
                      <a:r>
                        <a:rPr lang="en-US" sz="2100" dirty="0">
                          <a:solidFill>
                            <a:srgbClr val="022455"/>
                          </a:solidFill>
                          <a:latin typeface="Montserrat 2"/>
                        </a:rPr>
                        <a:t>Is X student repeatedly targeting a particular student or students?</a:t>
                      </a:r>
                    </a:p>
                    <a:p>
                      <a:pPr algn="l">
                        <a:lnSpc>
                          <a:spcPts val="1400"/>
                        </a:lnSpc>
                      </a:pPr>
                      <a:endParaRPr lang="en-US" sz="2100" dirty="0">
                        <a:solidFill>
                          <a:srgbClr val="022455"/>
                        </a:solidFill>
                        <a:latin typeface="Montserrat 2"/>
                      </a:endParaRPr>
                    </a:p>
                    <a:p>
                      <a:pPr algn="l">
                        <a:lnSpc>
                          <a:spcPts val="2940"/>
                        </a:lnSpc>
                      </a:pPr>
                      <a:r>
                        <a:rPr lang="en-US" sz="2100" dirty="0">
                          <a:solidFill>
                            <a:srgbClr val="022455"/>
                          </a:solidFill>
                          <a:latin typeface="Montserrat 2"/>
                        </a:rPr>
                        <a:t>One incident can be significant enough..</a:t>
                      </a: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223937"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5867400" y="448799"/>
            <a:ext cx="12420599" cy="864596"/>
          </a:xfrm>
          <a:prstGeom prst="rect">
            <a:avLst/>
          </a:prstGeom>
        </p:spPr>
        <p:txBody>
          <a:bodyPr wrap="square" lIns="0" tIns="0" rIns="0" bIns="0" rtlCol="0" anchor="t">
            <a:spAutoFit/>
          </a:bodyPr>
          <a:lstStyle/>
          <a:p>
            <a:pPr algn="ctr">
              <a:lnSpc>
                <a:spcPts val="7209"/>
              </a:lnSpc>
            </a:pPr>
            <a:r>
              <a:rPr lang="en-US" sz="4400" dirty="0">
                <a:solidFill>
                  <a:srgbClr val="022455"/>
                </a:solidFill>
                <a:latin typeface="Merriweather Bold"/>
              </a:rPr>
              <a:t>Hostile Environment </a:t>
            </a:r>
          </a:p>
        </p:txBody>
      </p:sp>
      <p:sp>
        <p:nvSpPr>
          <p:cNvPr id="5" name="TextBox 5"/>
          <p:cNvSpPr txBox="1"/>
          <p:nvPr/>
        </p:nvSpPr>
        <p:spPr>
          <a:xfrm>
            <a:off x="6665453" y="1975096"/>
            <a:ext cx="11470147" cy="5721823"/>
          </a:xfrm>
          <a:prstGeom prst="rect">
            <a:avLst/>
          </a:prstGeom>
        </p:spPr>
        <p:txBody>
          <a:bodyPr wrap="square" lIns="0" tIns="0" rIns="0" bIns="0" rtlCol="0" anchor="t">
            <a:spAutoFit/>
          </a:bodyPr>
          <a:lstStyle/>
          <a:p>
            <a:pPr algn="l">
              <a:lnSpc>
                <a:spcPts val="4102"/>
              </a:lnSpc>
            </a:pPr>
            <a:r>
              <a:rPr lang="en-US" sz="2734" spc="27" dirty="0">
                <a:solidFill>
                  <a:srgbClr val="022455"/>
                </a:solidFill>
                <a:latin typeface="Montserrat Light"/>
              </a:rPr>
              <a:t>Different from 2020 Regulations:</a:t>
            </a:r>
          </a:p>
          <a:p>
            <a:pPr marL="590482" lvl="1" indent="-295241" algn="l">
              <a:lnSpc>
                <a:spcPts val="4102"/>
              </a:lnSpc>
              <a:buFont typeface="Arial"/>
              <a:buChar char="•"/>
            </a:pPr>
            <a:r>
              <a:rPr lang="en-US" sz="2800" spc="27" dirty="0">
                <a:solidFill>
                  <a:srgbClr val="022455"/>
                </a:solidFill>
                <a:latin typeface="Montserrat Light"/>
              </a:rPr>
              <a:t>Severe OR pervasive</a:t>
            </a:r>
          </a:p>
          <a:p>
            <a:pPr marL="590482" lvl="1" indent="-295241" algn="l">
              <a:lnSpc>
                <a:spcPts val="4102"/>
              </a:lnSpc>
              <a:buFont typeface="Arial"/>
              <a:buChar char="•"/>
            </a:pPr>
            <a:r>
              <a:rPr lang="en-US" sz="2800" spc="27" dirty="0">
                <a:solidFill>
                  <a:srgbClr val="022455"/>
                </a:solidFill>
                <a:latin typeface="Montserrat Light"/>
              </a:rPr>
              <a:t>Subjectively AND objectively offensive</a:t>
            </a:r>
          </a:p>
          <a:p>
            <a:pPr marL="590482" lvl="1" indent="-295241" algn="l">
              <a:lnSpc>
                <a:spcPts val="4102"/>
              </a:lnSpc>
              <a:buFont typeface="Arial"/>
              <a:buChar char="•"/>
            </a:pPr>
            <a:r>
              <a:rPr lang="en-US" sz="2800" spc="27" dirty="0">
                <a:solidFill>
                  <a:srgbClr val="022455"/>
                </a:solidFill>
                <a:latin typeface="Montserrat Light"/>
              </a:rPr>
              <a:t>Denies OR limits</a:t>
            </a:r>
          </a:p>
          <a:p>
            <a:pPr marL="590482" lvl="1" indent="-295241" algn="l">
              <a:lnSpc>
                <a:spcPts val="4102"/>
              </a:lnSpc>
              <a:buFont typeface="Arial"/>
              <a:buChar char="•"/>
            </a:pPr>
            <a:r>
              <a:rPr lang="en-US" sz="2800" spc="27" dirty="0">
                <a:solidFill>
                  <a:srgbClr val="022455"/>
                </a:solidFill>
                <a:latin typeface="Montserrat Light"/>
              </a:rPr>
              <a:t>Totality of circumstances, considering:</a:t>
            </a:r>
          </a:p>
          <a:p>
            <a:pPr marL="1180964" lvl="2" indent="-393655" algn="l">
              <a:lnSpc>
                <a:spcPts val="4102"/>
              </a:lnSpc>
              <a:buFont typeface="Arial"/>
              <a:buChar char="⚬"/>
            </a:pPr>
            <a:r>
              <a:rPr lang="en-US" sz="2800" spc="27" dirty="0">
                <a:solidFill>
                  <a:srgbClr val="022455"/>
                </a:solidFill>
                <a:latin typeface="Montserrat Light"/>
              </a:rPr>
              <a:t>Degree of limitation on access</a:t>
            </a:r>
          </a:p>
          <a:p>
            <a:pPr marL="1180964" lvl="2" indent="-393655" algn="l">
              <a:lnSpc>
                <a:spcPts val="4102"/>
              </a:lnSpc>
              <a:buFont typeface="Arial"/>
              <a:buChar char="⚬"/>
            </a:pPr>
            <a:r>
              <a:rPr lang="en-US" sz="2800" spc="27" dirty="0">
                <a:solidFill>
                  <a:srgbClr val="022455"/>
                </a:solidFill>
                <a:latin typeface="Montserrat Light"/>
              </a:rPr>
              <a:t>Type, frequency, and duration of conduct</a:t>
            </a:r>
          </a:p>
          <a:p>
            <a:pPr marL="1180964" lvl="2" indent="-393655" algn="l">
              <a:lnSpc>
                <a:spcPts val="4102"/>
              </a:lnSpc>
              <a:buFont typeface="Arial"/>
              <a:buChar char="⚬"/>
            </a:pPr>
            <a:r>
              <a:rPr lang="en-US" sz="2800" spc="27" dirty="0">
                <a:solidFill>
                  <a:srgbClr val="022455"/>
                </a:solidFill>
                <a:latin typeface="Montserrat Light"/>
              </a:rPr>
              <a:t>Parties’ ages, roles, and previous interactions</a:t>
            </a:r>
          </a:p>
          <a:p>
            <a:pPr marL="1180964" lvl="2" indent="-393655" algn="l">
              <a:lnSpc>
                <a:spcPts val="4102"/>
              </a:lnSpc>
              <a:buFont typeface="Arial"/>
              <a:buChar char="⚬"/>
            </a:pPr>
            <a:r>
              <a:rPr lang="en-US" sz="2800" spc="27" dirty="0">
                <a:solidFill>
                  <a:srgbClr val="022455"/>
                </a:solidFill>
                <a:latin typeface="Montserrat Light"/>
              </a:rPr>
              <a:t>Location and context of conduct</a:t>
            </a:r>
          </a:p>
          <a:p>
            <a:pPr marL="1180964" lvl="2" indent="-393655" algn="l">
              <a:lnSpc>
                <a:spcPts val="4102"/>
              </a:lnSpc>
              <a:buFont typeface="Arial"/>
              <a:buChar char="⚬"/>
            </a:pPr>
            <a:r>
              <a:rPr lang="en-US" sz="2800" spc="27" dirty="0">
                <a:solidFill>
                  <a:srgbClr val="022455"/>
                </a:solidFill>
                <a:latin typeface="Montserrat Light"/>
              </a:rPr>
              <a:t>Other sex-based harassment in school’s program or activity</a:t>
            </a:r>
          </a:p>
        </p:txBody>
      </p:sp>
      <p:grpSp>
        <p:nvGrpSpPr>
          <p:cNvPr id="9" name="Group 6">
            <a:extLst>
              <a:ext uri="{FF2B5EF4-FFF2-40B4-BE49-F238E27FC236}">
                <a16:creationId xmlns:a16="http://schemas.microsoft.com/office/drawing/2014/main" id="{806B6861-1908-4B92-89BD-9B37EF9228D2}"/>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2098D86C-ACD5-441E-B3F4-9938D189A7D0}"/>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9EA15DC5-946A-4DC1-9EF7-7F4B41EABD14}"/>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6">
            <a:extLst>
              <a:ext uri="{FF2B5EF4-FFF2-40B4-BE49-F238E27FC236}">
                <a16:creationId xmlns:a16="http://schemas.microsoft.com/office/drawing/2014/main" id="{BDC5DB7C-2065-47CC-A7E4-435C1C94AAB6}"/>
              </a:ext>
            </a:extLst>
          </p:cNvPr>
          <p:cNvGrpSpPr/>
          <p:nvPr/>
        </p:nvGrpSpPr>
        <p:grpSpPr>
          <a:xfrm>
            <a:off x="0" y="9196665"/>
            <a:ext cx="18387538" cy="755055"/>
            <a:chOff x="0" y="0"/>
            <a:chExt cx="24926137" cy="1006740"/>
          </a:xfrm>
        </p:grpSpPr>
        <p:sp>
          <p:nvSpPr>
            <p:cNvPr id="13" name="AutoShape 7">
              <a:extLst>
                <a:ext uri="{FF2B5EF4-FFF2-40B4-BE49-F238E27FC236}">
                  <a16:creationId xmlns:a16="http://schemas.microsoft.com/office/drawing/2014/main" id="{C244D589-617C-4BE5-AA51-26EB9ECEF01D}"/>
                </a:ext>
              </a:extLst>
            </p:cNvPr>
            <p:cNvSpPr/>
            <p:nvPr/>
          </p:nvSpPr>
          <p:spPr>
            <a:xfrm>
              <a:off x="0" y="0"/>
              <a:ext cx="24926137" cy="131189"/>
            </a:xfrm>
            <a:prstGeom prst="rect">
              <a:avLst/>
            </a:prstGeom>
            <a:solidFill>
              <a:srgbClr val="022455"/>
            </a:solidFill>
          </p:spPr>
        </p:sp>
        <p:sp>
          <p:nvSpPr>
            <p:cNvPr id="14" name="TextBox 8">
              <a:extLst>
                <a:ext uri="{FF2B5EF4-FFF2-40B4-BE49-F238E27FC236}">
                  <a16:creationId xmlns:a16="http://schemas.microsoft.com/office/drawing/2014/main" id="{CC0A567D-42E7-4871-8F71-4EBE283C8AB8}"/>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10" name="Group 3">
            <a:extLst>
              <a:ext uri="{FF2B5EF4-FFF2-40B4-BE49-F238E27FC236}">
                <a16:creationId xmlns:a16="http://schemas.microsoft.com/office/drawing/2014/main" id="{6703813C-07A9-40F7-927F-D321D05B85DC}"/>
              </a:ext>
            </a:extLst>
          </p:cNvPr>
          <p:cNvGrpSpPr>
            <a:grpSpLocks noChangeAspect="1"/>
          </p:cNvGrpSpPr>
          <p:nvPr/>
        </p:nvGrpSpPr>
        <p:grpSpPr>
          <a:xfrm>
            <a:off x="13211455" y="38100"/>
            <a:ext cx="5076545" cy="10287000"/>
            <a:chOff x="0" y="0"/>
            <a:chExt cx="6350000" cy="6350000"/>
          </a:xfrm>
        </p:grpSpPr>
        <p:sp>
          <p:nvSpPr>
            <p:cNvPr id="11" name="Freeform 4">
              <a:extLst>
                <a:ext uri="{FF2B5EF4-FFF2-40B4-BE49-F238E27FC236}">
                  <a16:creationId xmlns:a16="http://schemas.microsoft.com/office/drawing/2014/main" id="{F7EE8338-3796-4A1B-A6A6-22327D97F48E}"/>
                </a:ext>
              </a:extLst>
            </p:cNvPr>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5" name="Group 5"/>
          <p:cNvGrpSpPr/>
          <p:nvPr/>
        </p:nvGrpSpPr>
        <p:grpSpPr>
          <a:xfrm>
            <a:off x="13211455" y="0"/>
            <a:ext cx="5076545" cy="10327156"/>
            <a:chOff x="0" y="0"/>
            <a:chExt cx="1768803" cy="3479800"/>
          </a:xfrm>
        </p:grpSpPr>
        <p:sp>
          <p:nvSpPr>
            <p:cNvPr id="6" name="Freeform 6"/>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graphicFrame>
        <p:nvGraphicFramePr>
          <p:cNvPr id="7" name="Table 7"/>
          <p:cNvGraphicFramePr>
            <a:graphicFrameLocks noGrp="1"/>
          </p:cNvGraphicFramePr>
          <p:nvPr>
            <p:extLst>
              <p:ext uri="{D42A27DB-BD31-4B8C-83A1-F6EECF244321}">
                <p14:modId xmlns:p14="http://schemas.microsoft.com/office/powerpoint/2010/main" val="1874716324"/>
              </p:ext>
            </p:extLst>
          </p:nvPr>
        </p:nvGraphicFramePr>
        <p:xfrm>
          <a:off x="1447800" y="1790700"/>
          <a:ext cx="9930961" cy="7139143"/>
        </p:xfrm>
        <a:graphic>
          <a:graphicData uri="http://schemas.openxmlformats.org/drawingml/2006/table">
            <a:tbl>
              <a:tblPr/>
              <a:tblGrid>
                <a:gridCol w="3063186">
                  <a:extLst>
                    <a:ext uri="{9D8B030D-6E8A-4147-A177-3AD203B41FA5}">
                      <a16:colId xmlns:a16="http://schemas.microsoft.com/office/drawing/2014/main" val="20000"/>
                    </a:ext>
                  </a:extLst>
                </a:gridCol>
                <a:gridCol w="3344172">
                  <a:extLst>
                    <a:ext uri="{9D8B030D-6E8A-4147-A177-3AD203B41FA5}">
                      <a16:colId xmlns:a16="http://schemas.microsoft.com/office/drawing/2014/main" val="20001"/>
                    </a:ext>
                  </a:extLst>
                </a:gridCol>
                <a:gridCol w="3523603">
                  <a:extLst>
                    <a:ext uri="{9D8B030D-6E8A-4147-A177-3AD203B41FA5}">
                      <a16:colId xmlns:a16="http://schemas.microsoft.com/office/drawing/2014/main" val="20002"/>
                    </a:ext>
                  </a:extLst>
                </a:gridCol>
              </a:tblGrid>
              <a:tr h="1056294">
                <a:tc>
                  <a:txBody>
                    <a:bodyPr/>
                    <a:lstStyle/>
                    <a:p>
                      <a:pPr algn="ctr">
                        <a:lnSpc>
                          <a:spcPts val="4199"/>
                        </a:lnSpc>
                        <a:defRPr/>
                      </a:pPr>
                      <a:r>
                        <a:rPr lang="en-US" sz="2999" dirty="0">
                          <a:solidFill>
                            <a:srgbClr val="022455"/>
                          </a:solidFill>
                          <a:latin typeface="Montserrat 2 Bold"/>
                        </a:rPr>
                        <a:t>Sexual Assault</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ctr">
                        <a:lnSpc>
                          <a:spcPts val="4199"/>
                        </a:lnSpc>
                        <a:defRPr/>
                      </a:pPr>
                      <a:r>
                        <a:rPr lang="en-US" sz="2999" dirty="0">
                          <a:solidFill>
                            <a:srgbClr val="022455"/>
                          </a:solidFill>
                          <a:latin typeface="Montserrat 2 Bold"/>
                        </a:rPr>
                        <a:t>Dating Violence</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ctr">
                        <a:lnSpc>
                          <a:spcPts val="4199"/>
                        </a:lnSpc>
                        <a:defRPr/>
                      </a:pPr>
                      <a:r>
                        <a:rPr lang="en-US" sz="2999" dirty="0">
                          <a:solidFill>
                            <a:srgbClr val="022455"/>
                          </a:solidFill>
                          <a:latin typeface="Montserrat 2 Bold"/>
                        </a:rPr>
                        <a:t>Stalking</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0"/>
                  </a:ext>
                </a:extLst>
              </a:tr>
              <a:tr h="5725506">
                <a:tc>
                  <a:txBody>
                    <a:bodyPr/>
                    <a:lstStyle/>
                    <a:p>
                      <a:pPr algn="l">
                        <a:lnSpc>
                          <a:spcPts val="3359"/>
                        </a:lnSpc>
                        <a:defRPr/>
                      </a:pPr>
                      <a:r>
                        <a:rPr lang="en-US" sz="2399" dirty="0">
                          <a:solidFill>
                            <a:srgbClr val="022455"/>
                          </a:solidFill>
                          <a:latin typeface="Montserrat 2"/>
                        </a:rPr>
                        <a:t>All non-consensual sex</a:t>
                      </a:r>
                      <a:endParaRPr lang="en-US" sz="1100" dirty="0"/>
                    </a:p>
                    <a:p>
                      <a:pPr algn="l">
                        <a:lnSpc>
                          <a:spcPts val="3359"/>
                        </a:lnSpc>
                      </a:pPr>
                      <a:r>
                        <a:rPr lang="en-US" sz="2399" dirty="0">
                          <a:solidFill>
                            <a:srgbClr val="022455"/>
                          </a:solidFill>
                          <a:latin typeface="Montserrat 2"/>
                        </a:rPr>
                        <a:t>Non-consensual touching</a:t>
                      </a:r>
                    </a:p>
                    <a:p>
                      <a:pPr algn="l">
                        <a:lnSpc>
                          <a:spcPts val="3359"/>
                        </a:lnSpc>
                      </a:pPr>
                      <a:r>
                        <a:rPr lang="en-US" sz="2399" dirty="0">
                          <a:solidFill>
                            <a:srgbClr val="022455"/>
                          </a:solidFill>
                          <a:latin typeface="Montserrat 2"/>
                        </a:rPr>
                        <a:t>For consent, consider age(s) and disabilities</a:t>
                      </a:r>
                    </a:p>
                    <a:p>
                      <a:pPr algn="l">
                        <a:lnSpc>
                          <a:spcPts val="3359"/>
                        </a:lnSpc>
                      </a:pPr>
                      <a:endParaRPr lang="en-US" sz="2399" dirty="0">
                        <a:solidFill>
                          <a:srgbClr val="022455"/>
                        </a:solidFill>
                        <a:latin typeface="Montserrat 2"/>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l">
                        <a:lnSpc>
                          <a:spcPts val="3359"/>
                        </a:lnSpc>
                        <a:defRPr/>
                      </a:pPr>
                      <a:r>
                        <a:rPr lang="en-US" sz="2399" dirty="0">
                          <a:solidFill>
                            <a:srgbClr val="022455"/>
                          </a:solidFill>
                          <a:latin typeface="Montserrat 2"/>
                        </a:rPr>
                        <a:t>If students are, were, or may be in a relationship, then incidents of:</a:t>
                      </a:r>
                      <a:endParaRPr lang="en-US" sz="1100" dirty="0"/>
                    </a:p>
                    <a:p>
                      <a:pPr marL="518158" lvl="1" indent="-259079" algn="l">
                        <a:lnSpc>
                          <a:spcPts val="3359"/>
                        </a:lnSpc>
                        <a:buFont typeface="Arial"/>
                        <a:buChar char="•"/>
                      </a:pPr>
                      <a:r>
                        <a:rPr lang="en-US" sz="2399" dirty="0">
                          <a:solidFill>
                            <a:srgbClr val="022455"/>
                          </a:solidFill>
                          <a:latin typeface="Montserrat 2"/>
                        </a:rPr>
                        <a:t>Battery</a:t>
                      </a:r>
                    </a:p>
                    <a:p>
                      <a:pPr marL="518158" lvl="1" indent="-259079" algn="l">
                        <a:lnSpc>
                          <a:spcPts val="3359"/>
                        </a:lnSpc>
                        <a:buFont typeface="Arial"/>
                        <a:buChar char="•"/>
                      </a:pPr>
                      <a:r>
                        <a:rPr lang="en-US" sz="2399" dirty="0">
                          <a:solidFill>
                            <a:srgbClr val="022455"/>
                          </a:solidFill>
                          <a:latin typeface="Montserrat 2"/>
                        </a:rPr>
                        <a:t>Assault / threat</a:t>
                      </a:r>
                    </a:p>
                    <a:p>
                      <a:pPr marL="518158" lvl="1" indent="-259079" algn="l">
                        <a:lnSpc>
                          <a:spcPts val="3359"/>
                        </a:lnSpc>
                        <a:buFont typeface="Arial"/>
                        <a:buChar char="•"/>
                      </a:pPr>
                      <a:r>
                        <a:rPr lang="en-US" sz="2399" dirty="0">
                          <a:solidFill>
                            <a:srgbClr val="022455"/>
                          </a:solidFill>
                          <a:latin typeface="Montserrat 2"/>
                        </a:rPr>
                        <a:t>Bullying</a:t>
                      </a:r>
                    </a:p>
                    <a:p>
                      <a:pPr marL="518158" lvl="1" indent="-259079" algn="l">
                        <a:lnSpc>
                          <a:spcPts val="3359"/>
                        </a:lnSpc>
                        <a:buFont typeface="Arial"/>
                        <a:buChar char="•"/>
                      </a:pPr>
                      <a:r>
                        <a:rPr lang="en-US" sz="2399" dirty="0">
                          <a:solidFill>
                            <a:srgbClr val="022455"/>
                          </a:solidFill>
                          <a:latin typeface="Montserrat 2"/>
                        </a:rPr>
                        <a:t>Physical violence</a:t>
                      </a:r>
                    </a:p>
                    <a:p>
                      <a:pPr algn="l">
                        <a:lnSpc>
                          <a:spcPts val="3359"/>
                        </a:lnSpc>
                      </a:pPr>
                      <a:endParaRPr lang="en-US" sz="2399" dirty="0">
                        <a:solidFill>
                          <a:srgbClr val="022455"/>
                        </a:solidFill>
                        <a:latin typeface="Montserrat 2"/>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l">
                        <a:lnSpc>
                          <a:spcPts val="3359"/>
                        </a:lnSpc>
                        <a:defRPr/>
                      </a:pPr>
                      <a:r>
                        <a:rPr lang="en-US" sz="2399" dirty="0">
                          <a:solidFill>
                            <a:srgbClr val="022455"/>
                          </a:solidFill>
                          <a:latin typeface="Montserrat 2"/>
                        </a:rPr>
                        <a:t>Title IX </a:t>
                      </a:r>
                      <a:r>
                        <a:rPr lang="en-US" sz="2399" dirty="0">
                          <a:solidFill>
                            <a:srgbClr val="022455"/>
                          </a:solidFill>
                          <a:latin typeface="Montserrat 2 Bold"/>
                        </a:rPr>
                        <a:t>DOES NOT</a:t>
                      </a:r>
                      <a:r>
                        <a:rPr lang="en-US" sz="2399" dirty="0">
                          <a:solidFill>
                            <a:srgbClr val="022455"/>
                          </a:solidFill>
                          <a:latin typeface="Montserrat 2"/>
                        </a:rPr>
                        <a:t> define</a:t>
                      </a:r>
                      <a:endParaRPr lang="en-US" sz="1100" dirty="0"/>
                    </a:p>
                    <a:p>
                      <a:pPr algn="l">
                        <a:lnSpc>
                          <a:spcPts val="3359"/>
                        </a:lnSpc>
                      </a:pPr>
                      <a:r>
                        <a:rPr lang="en-US" sz="2399" dirty="0">
                          <a:solidFill>
                            <a:srgbClr val="022455"/>
                          </a:solidFill>
                          <a:latin typeface="Montserrat 2"/>
                        </a:rPr>
                        <a:t>Look to local laws regarding stalking</a:t>
                      </a:r>
                    </a:p>
                    <a:p>
                      <a:pPr algn="l">
                        <a:lnSpc>
                          <a:spcPts val="3359"/>
                        </a:lnSpc>
                      </a:pPr>
                      <a:r>
                        <a:rPr lang="en-US" sz="2399" dirty="0">
                          <a:solidFill>
                            <a:srgbClr val="022455"/>
                          </a:solidFill>
                          <a:latin typeface="Montserrat 2"/>
                        </a:rPr>
                        <a:t>Typically requires:</a:t>
                      </a:r>
                    </a:p>
                    <a:p>
                      <a:pPr marL="518158" lvl="1" indent="-259079" algn="l">
                        <a:lnSpc>
                          <a:spcPts val="3359"/>
                        </a:lnSpc>
                        <a:buFont typeface="Arial"/>
                        <a:buChar char="•"/>
                      </a:pPr>
                      <a:r>
                        <a:rPr lang="en-US" sz="2399" dirty="0">
                          <a:solidFill>
                            <a:srgbClr val="022455"/>
                          </a:solidFill>
                          <a:latin typeface="Montserrat 2"/>
                        </a:rPr>
                        <a:t>Course of conduct</a:t>
                      </a:r>
                    </a:p>
                    <a:p>
                      <a:pPr marL="518158" lvl="1" indent="-259079" algn="l">
                        <a:lnSpc>
                          <a:spcPts val="3359"/>
                        </a:lnSpc>
                        <a:buFont typeface="Arial"/>
                        <a:buChar char="•"/>
                      </a:pPr>
                      <a:r>
                        <a:rPr lang="en-US" sz="2399" dirty="0">
                          <a:solidFill>
                            <a:srgbClr val="022455"/>
                          </a:solidFill>
                          <a:latin typeface="Montserrat 2"/>
                        </a:rPr>
                        <a:t>Specific target</a:t>
                      </a:r>
                    </a:p>
                    <a:p>
                      <a:pPr marL="518158" lvl="1" indent="-259079" algn="l">
                        <a:lnSpc>
                          <a:spcPts val="3359"/>
                        </a:lnSpc>
                        <a:buFont typeface="Arial"/>
                        <a:buChar char="•"/>
                      </a:pPr>
                      <a:r>
                        <a:rPr lang="en-US" sz="2399" dirty="0">
                          <a:solidFill>
                            <a:srgbClr val="022455"/>
                          </a:solidFill>
                          <a:latin typeface="Montserrat 2"/>
                        </a:rPr>
                        <a:t>Unwanted attention</a:t>
                      </a:r>
                    </a:p>
                    <a:p>
                      <a:pPr algn="l">
                        <a:lnSpc>
                          <a:spcPts val="3359"/>
                        </a:lnSpc>
                      </a:pPr>
                      <a:endParaRPr lang="en-US" sz="2399" dirty="0">
                        <a:solidFill>
                          <a:srgbClr val="022455"/>
                        </a:solidFill>
                        <a:latin typeface="Montserrat 2"/>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C9F3AB41-9C2C-4F5F-BBDC-24C18B4C8705}"/>
              </a:ext>
            </a:extLst>
          </p:cNvPr>
          <p:cNvSpPr txBox="1"/>
          <p:nvPr/>
        </p:nvSpPr>
        <p:spPr>
          <a:xfrm>
            <a:off x="1436914" y="471089"/>
            <a:ext cx="10543443" cy="770255"/>
          </a:xfrm>
          <a:prstGeom prst="rect">
            <a:avLst/>
          </a:prstGeom>
        </p:spPr>
        <p:txBody>
          <a:bodyPr lIns="0" tIns="0" rIns="0" bIns="0" rtlCol="0" anchor="t">
            <a:spAutoFit/>
          </a:bodyPr>
          <a:lstStyle/>
          <a:p>
            <a:pPr algn="ctr">
              <a:lnSpc>
                <a:spcPts val="6369"/>
              </a:lnSpc>
            </a:pPr>
            <a:r>
              <a:rPr lang="en-US" sz="4400" dirty="0">
                <a:solidFill>
                  <a:srgbClr val="022455"/>
                </a:solidFill>
                <a:latin typeface="Merriweather Bold"/>
              </a:rPr>
              <a:t>Specific Offenses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223937"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5867400" y="448799"/>
            <a:ext cx="12420599" cy="864596"/>
          </a:xfrm>
          <a:prstGeom prst="rect">
            <a:avLst/>
          </a:prstGeom>
        </p:spPr>
        <p:txBody>
          <a:bodyPr wrap="square" lIns="0" tIns="0" rIns="0" bIns="0" rtlCol="0" anchor="t">
            <a:spAutoFit/>
          </a:bodyPr>
          <a:lstStyle/>
          <a:p>
            <a:pPr algn="ctr">
              <a:lnSpc>
                <a:spcPts val="7209"/>
              </a:lnSpc>
            </a:pPr>
            <a:r>
              <a:rPr lang="en-US" sz="4400" dirty="0">
                <a:solidFill>
                  <a:srgbClr val="022455"/>
                </a:solidFill>
                <a:latin typeface="Merriweather Bold"/>
              </a:rPr>
              <a:t>What ISN’T Considered TIX Conduct</a:t>
            </a:r>
          </a:p>
        </p:txBody>
      </p:sp>
      <p:sp>
        <p:nvSpPr>
          <p:cNvPr id="5" name="TextBox 5"/>
          <p:cNvSpPr txBox="1"/>
          <p:nvPr/>
        </p:nvSpPr>
        <p:spPr>
          <a:xfrm>
            <a:off x="6665453" y="1975096"/>
            <a:ext cx="11470147" cy="7017690"/>
          </a:xfrm>
          <a:prstGeom prst="rect">
            <a:avLst/>
          </a:prstGeom>
        </p:spPr>
        <p:txBody>
          <a:bodyPr wrap="square" lIns="0" tIns="0" rIns="0" bIns="0" rtlCol="0" anchor="t">
            <a:spAutoFit/>
          </a:bodyPr>
          <a:lstStyle/>
          <a:p>
            <a:r>
              <a:rPr lang="en-US" sz="2800" dirty="0">
                <a:solidFill>
                  <a:srgbClr val="022455"/>
                </a:solidFill>
                <a:latin typeface="Montserrat Light" panose="020B0604020202020204" charset="0"/>
              </a:rPr>
              <a:t>Under the 2024 Title IX Final Rule, the following behaviors are explicitly not considered sex-based harassment:</a:t>
            </a:r>
          </a:p>
          <a:p>
            <a:endParaRPr lang="en-US" sz="1600" dirty="0">
              <a:solidFill>
                <a:srgbClr val="022455"/>
              </a:solidFill>
              <a:latin typeface="Montserrat Light" panose="020B0604020202020204" charset="0"/>
            </a:endParaRPr>
          </a:p>
          <a:p>
            <a:pPr marL="914400" lvl="1" indent="-457200">
              <a:lnSpc>
                <a:spcPct val="150000"/>
              </a:lnSpc>
              <a:buFont typeface="Arial" panose="020B0604020202020204" pitchFamily="34" charset="0"/>
              <a:buChar char="•"/>
            </a:pPr>
            <a:r>
              <a:rPr lang="en-US" sz="2800" u="sng" dirty="0">
                <a:solidFill>
                  <a:srgbClr val="022455"/>
                </a:solidFill>
                <a:latin typeface="Montserrat Light" panose="020B0604020202020204" charset="0"/>
              </a:rPr>
              <a:t>Purely Verbal Conduct</a:t>
            </a:r>
            <a:r>
              <a:rPr lang="en-US" sz="2800" dirty="0">
                <a:solidFill>
                  <a:srgbClr val="022455"/>
                </a:solidFill>
                <a:latin typeface="Montserrat Light" panose="020B0604020202020204" charset="0"/>
              </a:rPr>
              <a:t>: Simple teasing, offhand comments, or isolated incidents that are not very serious.</a:t>
            </a:r>
          </a:p>
          <a:p>
            <a:pPr marL="914400" lvl="1" indent="-457200">
              <a:lnSpc>
                <a:spcPct val="150000"/>
              </a:lnSpc>
              <a:buFont typeface="Arial" panose="020B0604020202020204" pitchFamily="34" charset="0"/>
              <a:buChar char="•"/>
            </a:pPr>
            <a:r>
              <a:rPr lang="en-US" sz="2800" u="sng" dirty="0">
                <a:solidFill>
                  <a:srgbClr val="022455"/>
                </a:solidFill>
                <a:latin typeface="Montserrat Light" panose="020B0604020202020204" charset="0"/>
              </a:rPr>
              <a:t>Non-Verbal Conduct</a:t>
            </a:r>
            <a:r>
              <a:rPr lang="en-US" sz="2800" dirty="0">
                <a:solidFill>
                  <a:srgbClr val="022455"/>
                </a:solidFill>
                <a:latin typeface="Montserrat Light" panose="020B0604020202020204" charset="0"/>
              </a:rPr>
              <a:t>: Petty slights or trivial inconveniences that are not related to sex.</a:t>
            </a:r>
          </a:p>
          <a:p>
            <a:pPr marL="914400" lvl="1" indent="-457200">
              <a:lnSpc>
                <a:spcPct val="150000"/>
              </a:lnSpc>
              <a:buFont typeface="Arial" panose="020B0604020202020204" pitchFamily="34" charset="0"/>
              <a:buChar char="•"/>
            </a:pPr>
            <a:r>
              <a:rPr lang="en-US" sz="2800" u="sng" dirty="0">
                <a:solidFill>
                  <a:srgbClr val="022455"/>
                </a:solidFill>
                <a:latin typeface="Montserrat Light" panose="020B0604020202020204" charset="0"/>
              </a:rPr>
              <a:t>Physical Acts</a:t>
            </a:r>
            <a:r>
              <a:rPr lang="en-US" sz="2800" dirty="0">
                <a:solidFill>
                  <a:srgbClr val="022455"/>
                </a:solidFill>
                <a:latin typeface="Montserrat Light" panose="020B0604020202020204" charset="0"/>
              </a:rPr>
              <a:t>: Physical acts of aggression, intimidation, or hostility that are not sexual in nature.</a:t>
            </a:r>
          </a:p>
          <a:p>
            <a:pPr marL="914400" lvl="1" indent="-457200">
              <a:lnSpc>
                <a:spcPct val="150000"/>
              </a:lnSpc>
              <a:buFont typeface="Arial" panose="020B0604020202020204" pitchFamily="34" charset="0"/>
              <a:buChar char="•"/>
            </a:pPr>
            <a:r>
              <a:rPr lang="en-US" sz="2800" u="sng" dirty="0">
                <a:solidFill>
                  <a:srgbClr val="022455"/>
                </a:solidFill>
                <a:latin typeface="Montserrat Light" panose="020B0604020202020204" charset="0"/>
              </a:rPr>
              <a:t>Non-Physical Acts</a:t>
            </a:r>
            <a:r>
              <a:rPr lang="en-US" sz="2800" dirty="0">
                <a:solidFill>
                  <a:srgbClr val="022455"/>
                </a:solidFill>
                <a:latin typeface="Montserrat Light" panose="020B0604020202020204" charset="0"/>
              </a:rPr>
              <a:t>: Non-physical conduct such as offensive or derogatory posters, cartoons, or drawings that are not sexual in nature.</a:t>
            </a:r>
          </a:p>
        </p:txBody>
      </p:sp>
      <p:grpSp>
        <p:nvGrpSpPr>
          <p:cNvPr id="9" name="Group 6">
            <a:extLst>
              <a:ext uri="{FF2B5EF4-FFF2-40B4-BE49-F238E27FC236}">
                <a16:creationId xmlns:a16="http://schemas.microsoft.com/office/drawing/2014/main" id="{806B6861-1908-4B92-89BD-9B37EF9228D2}"/>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2098D86C-ACD5-441E-B3F4-9938D189A7D0}"/>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9EA15DC5-946A-4DC1-9EF7-7F4B41EABD14}"/>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561357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223937"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5867400" y="448799"/>
            <a:ext cx="12420599" cy="864596"/>
          </a:xfrm>
          <a:prstGeom prst="rect">
            <a:avLst/>
          </a:prstGeom>
        </p:spPr>
        <p:txBody>
          <a:bodyPr wrap="square" lIns="0" tIns="0" rIns="0" bIns="0" rtlCol="0" anchor="t">
            <a:spAutoFit/>
          </a:bodyPr>
          <a:lstStyle/>
          <a:p>
            <a:pPr algn="ctr">
              <a:lnSpc>
                <a:spcPts val="7209"/>
              </a:lnSpc>
            </a:pPr>
            <a:r>
              <a:rPr lang="en-US" sz="4400" dirty="0">
                <a:solidFill>
                  <a:srgbClr val="022455"/>
                </a:solidFill>
                <a:latin typeface="Merriweather Bold"/>
              </a:rPr>
              <a:t>What ISN’T Considered TIX Conduct</a:t>
            </a:r>
          </a:p>
        </p:txBody>
      </p:sp>
      <p:sp>
        <p:nvSpPr>
          <p:cNvPr id="5" name="TextBox 5"/>
          <p:cNvSpPr txBox="1"/>
          <p:nvPr/>
        </p:nvSpPr>
        <p:spPr>
          <a:xfrm>
            <a:off x="6665453" y="1975096"/>
            <a:ext cx="11470147" cy="4247701"/>
          </a:xfrm>
          <a:prstGeom prst="rect">
            <a:avLst/>
          </a:prstGeom>
        </p:spPr>
        <p:txBody>
          <a:bodyPr wrap="square" lIns="0" tIns="0" rIns="0" bIns="0" rtlCol="0" anchor="t">
            <a:spAutoFit/>
          </a:bodyPr>
          <a:lstStyle/>
          <a:p>
            <a:r>
              <a:rPr lang="en-US" sz="2800" dirty="0">
                <a:solidFill>
                  <a:srgbClr val="022455"/>
                </a:solidFill>
                <a:latin typeface="Montserrat Light" panose="020B0604020202020204" charset="0"/>
              </a:rPr>
              <a:t>Under the 2024 Title IX Final Rule, the following behaviors are explicitly not considered sex-based harassment:</a:t>
            </a:r>
          </a:p>
          <a:p>
            <a:endParaRPr lang="en-US" sz="1600" dirty="0">
              <a:solidFill>
                <a:srgbClr val="022455"/>
              </a:solidFill>
              <a:latin typeface="Montserrat Light" panose="020B0604020202020204" charset="0"/>
            </a:endParaRPr>
          </a:p>
          <a:p>
            <a:pPr marL="914400" lvl="1" indent="-457200">
              <a:lnSpc>
                <a:spcPct val="150000"/>
              </a:lnSpc>
              <a:buFont typeface="Arial" panose="020B0604020202020204" pitchFamily="34" charset="0"/>
              <a:buChar char="•"/>
            </a:pPr>
            <a:r>
              <a:rPr lang="en-US" sz="2800" u="sng" dirty="0">
                <a:solidFill>
                  <a:srgbClr val="022455"/>
                </a:solidFill>
                <a:latin typeface="Montserrat Light" panose="020B0604020202020204" charset="0"/>
              </a:rPr>
              <a:t>Single Incidents</a:t>
            </a:r>
            <a:r>
              <a:rPr lang="en-US" sz="2800" dirty="0">
                <a:solidFill>
                  <a:srgbClr val="022455"/>
                </a:solidFill>
                <a:latin typeface="Montserrat Light" panose="020B0604020202020204" charset="0"/>
              </a:rPr>
              <a:t>: Single incidents of misconduct that do not rise to the level of creating a hostile environment.</a:t>
            </a:r>
          </a:p>
          <a:p>
            <a:pPr marL="914400" lvl="1" indent="-457200">
              <a:lnSpc>
                <a:spcPct val="150000"/>
              </a:lnSpc>
              <a:buFont typeface="Arial" panose="020B0604020202020204" pitchFamily="34" charset="0"/>
              <a:buChar char="•"/>
            </a:pPr>
            <a:r>
              <a:rPr lang="en-US" sz="2800" u="sng" dirty="0">
                <a:solidFill>
                  <a:srgbClr val="022455"/>
                </a:solidFill>
                <a:latin typeface="Montserrat Light" panose="020B0604020202020204" charset="0"/>
              </a:rPr>
              <a:t>Conduct Outside Scope</a:t>
            </a:r>
            <a:r>
              <a:rPr lang="en-US" sz="2800" dirty="0">
                <a:solidFill>
                  <a:srgbClr val="022455"/>
                </a:solidFill>
                <a:latin typeface="Montserrat Light" panose="020B0604020202020204" charset="0"/>
              </a:rPr>
              <a:t>: Conduct occurring outside the United States or outside a recipient’s education program or activity.</a:t>
            </a:r>
          </a:p>
        </p:txBody>
      </p:sp>
      <p:grpSp>
        <p:nvGrpSpPr>
          <p:cNvPr id="9" name="Group 6">
            <a:extLst>
              <a:ext uri="{FF2B5EF4-FFF2-40B4-BE49-F238E27FC236}">
                <a16:creationId xmlns:a16="http://schemas.microsoft.com/office/drawing/2014/main" id="{806B6861-1908-4B92-89BD-9B37EF9228D2}"/>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2098D86C-ACD5-441E-B3F4-9938D189A7D0}"/>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9EA15DC5-946A-4DC1-9EF7-7F4B41EABD14}"/>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3177217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990898" y="1181990"/>
            <a:ext cx="10543443" cy="864596"/>
          </a:xfrm>
          <a:prstGeom prst="rect">
            <a:avLst/>
          </a:prstGeom>
        </p:spPr>
        <p:txBody>
          <a:bodyPr lIns="0" tIns="0" rIns="0" bIns="0" rtlCol="0" anchor="t">
            <a:spAutoFit/>
          </a:bodyPr>
          <a:lstStyle/>
          <a:p>
            <a:pPr algn="ctr">
              <a:lnSpc>
                <a:spcPts val="7209"/>
              </a:lnSpc>
            </a:pPr>
            <a:r>
              <a:rPr lang="en-US" sz="5149" dirty="0">
                <a:solidFill>
                  <a:srgbClr val="022455"/>
                </a:solidFill>
                <a:latin typeface="Merriweather Bold"/>
              </a:rPr>
              <a:t>Complaint </a:t>
            </a:r>
          </a:p>
        </p:txBody>
      </p:sp>
      <p:sp>
        <p:nvSpPr>
          <p:cNvPr id="5" name="TextBox 5"/>
          <p:cNvSpPr txBox="1"/>
          <p:nvPr/>
        </p:nvSpPr>
        <p:spPr>
          <a:xfrm>
            <a:off x="6896057" y="3067788"/>
            <a:ext cx="10733123" cy="3931589"/>
          </a:xfrm>
          <a:prstGeom prst="rect">
            <a:avLst/>
          </a:prstGeom>
        </p:spPr>
        <p:txBody>
          <a:bodyPr lIns="0" tIns="0" rIns="0" bIns="0" rtlCol="0" anchor="t">
            <a:spAutoFit/>
          </a:bodyPr>
          <a:lstStyle/>
          <a:p>
            <a:pPr algn="l">
              <a:lnSpc>
                <a:spcPts val="3928"/>
              </a:lnSpc>
            </a:pPr>
            <a:endParaRPr dirty="0"/>
          </a:p>
          <a:p>
            <a:pPr marL="565389" lvl="1" indent="-282694" algn="l">
              <a:lnSpc>
                <a:spcPts val="3928"/>
              </a:lnSpc>
              <a:buFont typeface="Arial"/>
              <a:buChar char="•"/>
            </a:pPr>
            <a:r>
              <a:rPr lang="en-US" sz="2618" spc="26" dirty="0">
                <a:solidFill>
                  <a:srgbClr val="940019"/>
                </a:solidFill>
                <a:latin typeface="Montserrat Light Bold"/>
              </a:rPr>
              <a:t>Complaint </a:t>
            </a:r>
            <a:r>
              <a:rPr lang="en-US" sz="2618" spc="26" dirty="0">
                <a:solidFill>
                  <a:srgbClr val="022455"/>
                </a:solidFill>
                <a:latin typeface="Montserrat Light"/>
              </a:rPr>
              <a:t>means an oral or written request to the recipient that objectively can be understood as a request for the recipient to investigate and make a determination about alleged discrimination under Title IX or its regulations. </a:t>
            </a:r>
          </a:p>
          <a:p>
            <a:pPr marL="282695" lvl="1" algn="l">
              <a:lnSpc>
                <a:spcPts val="3928"/>
              </a:lnSpc>
            </a:pPr>
            <a:endParaRPr lang="en-US" sz="2618" spc="26" dirty="0">
              <a:solidFill>
                <a:srgbClr val="022455"/>
              </a:solidFill>
              <a:latin typeface="Montserrat Light"/>
            </a:endParaRPr>
          </a:p>
          <a:p>
            <a:pPr algn="l">
              <a:lnSpc>
                <a:spcPts val="3928"/>
              </a:lnSpc>
            </a:pPr>
            <a:endParaRPr lang="en-US" sz="2618" spc="26" dirty="0">
              <a:solidFill>
                <a:srgbClr val="022455"/>
              </a:solidFill>
              <a:latin typeface="Montserrat Light"/>
            </a:endParaRPr>
          </a:p>
          <a:p>
            <a:pPr algn="l">
              <a:lnSpc>
                <a:spcPts val="3802"/>
              </a:lnSpc>
            </a:pPr>
            <a:endParaRPr lang="en-US" sz="2618" spc="26" dirty="0">
              <a:solidFill>
                <a:srgbClr val="022455"/>
              </a:solidFill>
              <a:latin typeface="Montserrat Light"/>
            </a:endParaRPr>
          </a:p>
        </p:txBody>
      </p:sp>
      <p:grpSp>
        <p:nvGrpSpPr>
          <p:cNvPr id="9" name="Group 6">
            <a:extLst>
              <a:ext uri="{FF2B5EF4-FFF2-40B4-BE49-F238E27FC236}">
                <a16:creationId xmlns:a16="http://schemas.microsoft.com/office/drawing/2014/main" id="{AD4B83FE-6B52-4857-9396-439392B0F915}"/>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F6C29A98-ACF2-4502-AC7D-7ADED908587B}"/>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59DE5A37-5282-4490-90F7-FBA8C8C20F4B}"/>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990898" y="1181990"/>
            <a:ext cx="10543443" cy="864596"/>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Is That a Complaint? </a:t>
            </a:r>
          </a:p>
        </p:txBody>
      </p:sp>
      <p:sp>
        <p:nvSpPr>
          <p:cNvPr id="5" name="TextBox 5"/>
          <p:cNvSpPr txBox="1"/>
          <p:nvPr/>
        </p:nvSpPr>
        <p:spPr>
          <a:xfrm>
            <a:off x="6896057" y="2309390"/>
            <a:ext cx="10733123" cy="6932411"/>
          </a:xfrm>
          <a:prstGeom prst="rect">
            <a:avLst/>
          </a:prstGeom>
        </p:spPr>
        <p:txBody>
          <a:bodyPr lIns="0" tIns="0" rIns="0" bIns="0" rtlCol="0" anchor="t">
            <a:spAutoFit/>
          </a:bodyPr>
          <a:lstStyle/>
          <a:p>
            <a:pPr algn="l">
              <a:lnSpc>
                <a:spcPts val="3928"/>
              </a:lnSpc>
            </a:pPr>
            <a:endParaRPr dirty="0"/>
          </a:p>
          <a:p>
            <a:pPr marL="625595" lvl="1" indent="-342900" algn="l">
              <a:lnSpc>
                <a:spcPts val="3928"/>
              </a:lnSpc>
              <a:buFont typeface="Arial" panose="020B0604020202020204" pitchFamily="34" charset="0"/>
              <a:buChar char="•"/>
            </a:pPr>
            <a:r>
              <a:rPr lang="en-US" sz="3200" spc="26" dirty="0">
                <a:solidFill>
                  <a:srgbClr val="022455"/>
                </a:solidFill>
                <a:latin typeface="Montserrat Light" panose="020B0604020202020204" charset="0"/>
              </a:rPr>
              <a:t>Use a standardized form(s) to document oral complaints</a:t>
            </a:r>
          </a:p>
          <a:p>
            <a:pPr marL="1082795" lvl="2" indent="-342900">
              <a:lnSpc>
                <a:spcPts val="3928"/>
              </a:lnSpc>
              <a:buFont typeface="Arial" panose="020B0604020202020204" pitchFamily="34" charset="0"/>
              <a:buChar char="•"/>
            </a:pPr>
            <a:r>
              <a:rPr lang="en-US" sz="3200" spc="26" dirty="0">
                <a:solidFill>
                  <a:srgbClr val="022455"/>
                </a:solidFill>
                <a:latin typeface="Montserrat Light" panose="020B0604020202020204" charset="0"/>
              </a:rPr>
              <a:t>How will theses be retained </a:t>
            </a:r>
          </a:p>
          <a:p>
            <a:pPr marL="1082795" lvl="2" indent="-342900">
              <a:lnSpc>
                <a:spcPts val="3928"/>
              </a:lnSpc>
              <a:buFont typeface="Arial" panose="020B0604020202020204" pitchFamily="34" charset="0"/>
              <a:buChar char="•"/>
            </a:pPr>
            <a:r>
              <a:rPr lang="en-US" sz="3200" spc="26" dirty="0">
                <a:solidFill>
                  <a:srgbClr val="022455"/>
                </a:solidFill>
                <a:latin typeface="Montserrat Light" panose="020B0604020202020204" charset="0"/>
              </a:rPr>
              <a:t>Litigation/OCR audit, etc.</a:t>
            </a:r>
          </a:p>
          <a:p>
            <a:pPr marL="739895" lvl="2">
              <a:lnSpc>
                <a:spcPts val="3928"/>
              </a:lnSpc>
            </a:pPr>
            <a:endParaRPr lang="en-US" sz="3200" spc="26" dirty="0">
              <a:solidFill>
                <a:srgbClr val="022455"/>
              </a:solidFill>
              <a:latin typeface="Montserrat Light" panose="020B0604020202020204" charset="0"/>
            </a:endParaRPr>
          </a:p>
          <a:p>
            <a:pPr marL="282695" lvl="1" algn="l">
              <a:lnSpc>
                <a:spcPts val="3928"/>
              </a:lnSpc>
            </a:pPr>
            <a:endParaRPr lang="en-US" sz="3200" spc="26" dirty="0">
              <a:solidFill>
                <a:srgbClr val="022455"/>
              </a:solidFill>
              <a:latin typeface="Montserrat Light" panose="020B0604020202020204" charset="0"/>
            </a:endParaRPr>
          </a:p>
          <a:p>
            <a:pPr marL="625595" lvl="1" indent="-342900" algn="l">
              <a:lnSpc>
                <a:spcPts val="3928"/>
              </a:lnSpc>
              <a:buFont typeface="Arial" panose="020B0604020202020204" pitchFamily="34" charset="0"/>
              <a:buChar char="•"/>
            </a:pPr>
            <a:r>
              <a:rPr lang="en-US" sz="3200" spc="26" dirty="0">
                <a:solidFill>
                  <a:srgbClr val="022455"/>
                </a:solidFill>
                <a:latin typeface="Montserrat Light" panose="020B0604020202020204" charset="0"/>
              </a:rPr>
              <a:t>Clearly confirm whether individual is seeking to initiate an investigation through the grievance procedure</a:t>
            </a:r>
          </a:p>
          <a:p>
            <a:pPr marL="625595" lvl="1" indent="-342900" algn="l">
              <a:lnSpc>
                <a:spcPts val="3928"/>
              </a:lnSpc>
              <a:buFont typeface="Arial" panose="020B0604020202020204" pitchFamily="34" charset="0"/>
              <a:buChar char="•"/>
            </a:pPr>
            <a:endParaRPr lang="en-US" sz="2400" spc="26" dirty="0">
              <a:solidFill>
                <a:schemeClr val="tx2"/>
              </a:solidFill>
              <a:latin typeface="Montserrat Light" panose="020B0604020202020204" charset="0"/>
            </a:endParaRPr>
          </a:p>
          <a:p>
            <a:pPr marL="282695" lvl="1" algn="l">
              <a:lnSpc>
                <a:spcPts val="3928"/>
              </a:lnSpc>
            </a:pPr>
            <a:endParaRPr lang="en-US" sz="2618" spc="26" dirty="0">
              <a:solidFill>
                <a:srgbClr val="022455"/>
              </a:solidFill>
              <a:latin typeface="Montserrat Light"/>
            </a:endParaRPr>
          </a:p>
          <a:p>
            <a:pPr algn="l">
              <a:lnSpc>
                <a:spcPts val="3928"/>
              </a:lnSpc>
            </a:pPr>
            <a:endParaRPr lang="en-US" sz="2618" spc="26" dirty="0">
              <a:solidFill>
                <a:srgbClr val="022455"/>
              </a:solidFill>
              <a:latin typeface="Montserrat Light"/>
            </a:endParaRPr>
          </a:p>
          <a:p>
            <a:pPr algn="l">
              <a:lnSpc>
                <a:spcPts val="3802"/>
              </a:lnSpc>
            </a:pPr>
            <a:endParaRPr lang="en-US" sz="2618" spc="26" dirty="0">
              <a:solidFill>
                <a:srgbClr val="022455"/>
              </a:solidFill>
              <a:latin typeface="Montserrat Light"/>
            </a:endParaRPr>
          </a:p>
        </p:txBody>
      </p:sp>
      <p:grpSp>
        <p:nvGrpSpPr>
          <p:cNvPr id="9" name="Group 6">
            <a:extLst>
              <a:ext uri="{FF2B5EF4-FFF2-40B4-BE49-F238E27FC236}">
                <a16:creationId xmlns:a16="http://schemas.microsoft.com/office/drawing/2014/main" id="{AD4B83FE-6B52-4857-9396-439392B0F915}"/>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F6C29A98-ACF2-4502-AC7D-7ADED908587B}"/>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59DE5A37-5282-4490-90F7-FBA8C8C20F4B}"/>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4105848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98459"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818985" y="905299"/>
            <a:ext cx="10543443"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Who are the Parties </a:t>
            </a:r>
          </a:p>
        </p:txBody>
      </p:sp>
      <p:sp>
        <p:nvSpPr>
          <p:cNvPr id="5" name="TextBox 5"/>
          <p:cNvSpPr txBox="1"/>
          <p:nvPr/>
        </p:nvSpPr>
        <p:spPr>
          <a:xfrm>
            <a:off x="7031015" y="2029626"/>
            <a:ext cx="10733123" cy="8215519"/>
          </a:xfrm>
          <a:prstGeom prst="rect">
            <a:avLst/>
          </a:prstGeom>
        </p:spPr>
        <p:txBody>
          <a:bodyPr lIns="0" tIns="0" rIns="0" bIns="0" rtlCol="0" anchor="t">
            <a:spAutoFit/>
          </a:bodyPr>
          <a:lstStyle/>
          <a:p>
            <a:pPr marL="543799" lvl="1" indent="-271900" algn="l">
              <a:lnSpc>
                <a:spcPts val="3778"/>
              </a:lnSpc>
              <a:buFont typeface="Arial"/>
              <a:buChar char="•"/>
            </a:pPr>
            <a:r>
              <a:rPr lang="en-US" sz="2400" spc="25" dirty="0">
                <a:solidFill>
                  <a:srgbClr val="940019"/>
                </a:solidFill>
                <a:latin typeface="Montserrat Light Bold"/>
              </a:rPr>
              <a:t>Complainant </a:t>
            </a:r>
            <a:r>
              <a:rPr lang="en-US" sz="2400" spc="25" dirty="0">
                <a:solidFill>
                  <a:srgbClr val="022455"/>
                </a:solidFill>
                <a:latin typeface="Montserrat Light"/>
              </a:rPr>
              <a:t>means: (1) A student or employee who is alleged to have been subjected to conduct that could constitute sex discrimination under Title IX or its regulations; or (2) A person other than a student or employee who is alleged to have been subjected to conduct that could constitute sex discrimination under Title IX or its regulations and who was participating or attempting to participate in the recipient’s education program or activity at the time of the alleged sex discrimination.</a:t>
            </a:r>
          </a:p>
          <a:p>
            <a:pPr marL="271899" lvl="1" algn="l">
              <a:lnSpc>
                <a:spcPts val="3778"/>
              </a:lnSpc>
            </a:pPr>
            <a:endParaRPr lang="en-US" sz="2800" spc="25" dirty="0">
              <a:solidFill>
                <a:srgbClr val="022455"/>
              </a:solidFill>
              <a:latin typeface="Montserrat Light"/>
            </a:endParaRPr>
          </a:p>
          <a:p>
            <a:pPr marL="543799" lvl="1" indent="-271900">
              <a:lnSpc>
                <a:spcPts val="3778"/>
              </a:lnSpc>
              <a:buFont typeface="Arial"/>
              <a:buChar char="•"/>
            </a:pPr>
            <a:r>
              <a:rPr lang="en-US" sz="2400" spc="26" dirty="0">
                <a:solidFill>
                  <a:srgbClr val="940019"/>
                </a:solidFill>
                <a:latin typeface="Montserrat Light Bold"/>
              </a:rPr>
              <a:t>Respondent </a:t>
            </a:r>
            <a:r>
              <a:rPr lang="en-US" sz="2400" spc="26" dirty="0">
                <a:solidFill>
                  <a:srgbClr val="022455"/>
                </a:solidFill>
                <a:latin typeface="Montserrat Light"/>
              </a:rPr>
              <a:t>means a person who is alleged to have violated the recipient’s prohibition on sex discrimination. </a:t>
            </a:r>
          </a:p>
          <a:p>
            <a:pPr marL="271899" lvl="1">
              <a:lnSpc>
                <a:spcPts val="3778"/>
              </a:lnSpc>
            </a:pPr>
            <a:endParaRPr lang="en-US" sz="2400" spc="26" dirty="0">
              <a:solidFill>
                <a:srgbClr val="022455"/>
              </a:solidFill>
              <a:latin typeface="Montserrat Light"/>
            </a:endParaRPr>
          </a:p>
          <a:p>
            <a:pPr marL="543799" lvl="1" indent="-271900">
              <a:lnSpc>
                <a:spcPts val="3778"/>
              </a:lnSpc>
              <a:buFont typeface="Arial"/>
              <a:buChar char="•"/>
            </a:pPr>
            <a:r>
              <a:rPr lang="en-US" sz="2400" spc="26" dirty="0">
                <a:solidFill>
                  <a:srgbClr val="940019"/>
                </a:solidFill>
                <a:latin typeface="Montserrat Light Bold"/>
              </a:rPr>
              <a:t>Party </a:t>
            </a:r>
            <a:r>
              <a:rPr lang="en-US" sz="2400" spc="26" dirty="0">
                <a:solidFill>
                  <a:srgbClr val="022455"/>
                </a:solidFill>
                <a:latin typeface="Montserrat Light"/>
              </a:rPr>
              <a:t>means a complainant or respondent. </a:t>
            </a:r>
          </a:p>
          <a:p>
            <a:pPr marL="543799" lvl="1" indent="-271900">
              <a:lnSpc>
                <a:spcPts val="3778"/>
              </a:lnSpc>
              <a:buFont typeface="Arial"/>
              <a:buChar char="•"/>
            </a:pPr>
            <a:endParaRPr lang="en-US" sz="2400" spc="26" dirty="0">
              <a:solidFill>
                <a:srgbClr val="022455"/>
              </a:solidFill>
              <a:latin typeface="Montserrat Light"/>
            </a:endParaRPr>
          </a:p>
          <a:p>
            <a:pPr marL="543799" lvl="1" indent="-271900" algn="l">
              <a:lnSpc>
                <a:spcPts val="3778"/>
              </a:lnSpc>
              <a:buFont typeface="Arial"/>
              <a:buChar char="•"/>
            </a:pPr>
            <a:endParaRPr lang="en-US" sz="2518" spc="25" dirty="0">
              <a:solidFill>
                <a:srgbClr val="022455"/>
              </a:solidFill>
              <a:latin typeface="Montserrat Light"/>
            </a:endParaRPr>
          </a:p>
          <a:p>
            <a:pPr algn="l">
              <a:lnSpc>
                <a:spcPts val="3778"/>
              </a:lnSpc>
            </a:pPr>
            <a:endParaRPr lang="en-US" sz="2518" spc="25" dirty="0">
              <a:solidFill>
                <a:srgbClr val="022455"/>
              </a:solidFill>
              <a:latin typeface="Montserrat Light"/>
            </a:endParaRPr>
          </a:p>
          <a:p>
            <a:pPr algn="l">
              <a:lnSpc>
                <a:spcPts val="3652"/>
              </a:lnSpc>
            </a:pPr>
            <a:endParaRPr lang="en-US" sz="2518" spc="25" dirty="0">
              <a:solidFill>
                <a:srgbClr val="022455"/>
              </a:solidFill>
              <a:latin typeface="Montserrat Light"/>
            </a:endParaRPr>
          </a:p>
        </p:txBody>
      </p:sp>
      <p:grpSp>
        <p:nvGrpSpPr>
          <p:cNvPr id="9" name="Group 6">
            <a:extLst>
              <a:ext uri="{FF2B5EF4-FFF2-40B4-BE49-F238E27FC236}">
                <a16:creationId xmlns:a16="http://schemas.microsoft.com/office/drawing/2014/main" id="{573389DF-E44B-4E10-80BC-E3734C42BBB5}"/>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874216E6-1D86-43C1-9C61-555BE0A71A40}"/>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0A2DF112-5606-4A5D-9DDB-E8400470D149}"/>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615684" y="1353963"/>
            <a:ext cx="10543443"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The Big Picture</a:t>
            </a:r>
          </a:p>
        </p:txBody>
      </p:sp>
      <p:sp>
        <p:nvSpPr>
          <p:cNvPr id="5" name="TextBox 5"/>
          <p:cNvSpPr txBox="1"/>
          <p:nvPr/>
        </p:nvSpPr>
        <p:spPr>
          <a:xfrm>
            <a:off x="7086600" y="2742769"/>
            <a:ext cx="10585140" cy="5886868"/>
          </a:xfrm>
          <a:prstGeom prst="rect">
            <a:avLst/>
          </a:prstGeom>
        </p:spPr>
        <p:txBody>
          <a:bodyPr lIns="0" tIns="0" rIns="0" bIns="0" rtlCol="0" anchor="t">
            <a:spAutoFit/>
          </a:bodyPr>
          <a:lstStyle/>
          <a:p>
            <a:pPr algn="l">
              <a:lnSpc>
                <a:spcPts val="4678"/>
              </a:lnSpc>
            </a:pPr>
            <a:r>
              <a:rPr lang="en-US" sz="3118" spc="31" dirty="0">
                <a:solidFill>
                  <a:srgbClr val="022455"/>
                </a:solidFill>
                <a:latin typeface="Montserrat Light"/>
              </a:rPr>
              <a:t>The District has an obligation to respond appropriately to notice of sex discrimination in its programs and activities.</a:t>
            </a:r>
          </a:p>
          <a:p>
            <a:pPr algn="l">
              <a:lnSpc>
                <a:spcPts val="4678"/>
              </a:lnSpc>
            </a:pPr>
            <a:endParaRPr lang="en-US" sz="3118" spc="31" dirty="0">
              <a:solidFill>
                <a:srgbClr val="022455"/>
              </a:solidFill>
              <a:latin typeface="Montserrat Light"/>
            </a:endParaRPr>
          </a:p>
          <a:p>
            <a:pPr algn="l">
              <a:lnSpc>
                <a:spcPts val="4678"/>
              </a:lnSpc>
            </a:pPr>
            <a:r>
              <a:rPr lang="en-US" sz="3118" spc="31" dirty="0">
                <a:solidFill>
                  <a:srgbClr val="022455"/>
                </a:solidFill>
                <a:latin typeface="Montserrat Light"/>
              </a:rPr>
              <a:t>The reach and scope of each of these terms has changed, and the regulations generally broaden both what triggers an institutional response and what that response needs to be.</a:t>
            </a:r>
          </a:p>
          <a:p>
            <a:pPr algn="l">
              <a:lnSpc>
                <a:spcPts val="4678"/>
              </a:lnSpc>
            </a:pPr>
            <a:endParaRPr lang="en-US" sz="3118" spc="31" dirty="0">
              <a:solidFill>
                <a:srgbClr val="022455"/>
              </a:solidFill>
              <a:latin typeface="Montserrat Light"/>
            </a:endParaRPr>
          </a:p>
          <a:p>
            <a:pPr algn="l">
              <a:lnSpc>
                <a:spcPts val="3952"/>
              </a:lnSpc>
            </a:pPr>
            <a:endParaRPr lang="en-US" sz="3118" spc="31" dirty="0">
              <a:solidFill>
                <a:srgbClr val="022455"/>
              </a:solidFill>
              <a:latin typeface="Montserrat Light"/>
            </a:endParaRPr>
          </a:p>
        </p:txBody>
      </p:sp>
      <p:grpSp>
        <p:nvGrpSpPr>
          <p:cNvPr id="9" name="Group 6">
            <a:extLst>
              <a:ext uri="{FF2B5EF4-FFF2-40B4-BE49-F238E27FC236}">
                <a16:creationId xmlns:a16="http://schemas.microsoft.com/office/drawing/2014/main" id="{3425779B-9C7C-478B-A80D-D0E69ECFF054}"/>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94044A03-712D-4F0A-8799-21BB33F8ED36}"/>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E614C1DB-499A-46E3-85EB-C2CAE4BB931C}"/>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4633945" y="0"/>
            <a:ext cx="13654055"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graphicFrame>
        <p:nvGraphicFramePr>
          <p:cNvPr id="7" name="Table 7"/>
          <p:cNvGraphicFramePr>
            <a:graphicFrameLocks noGrp="1"/>
          </p:cNvGraphicFramePr>
          <p:nvPr/>
        </p:nvGraphicFramePr>
        <p:xfrm>
          <a:off x="8344829" y="6134711"/>
          <a:ext cx="7315200" cy="2543721"/>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879955">
                <a:tc>
                  <a:txBody>
                    <a:bodyPr/>
                    <a:lstStyle/>
                    <a:p>
                      <a:pPr algn="ctr">
                        <a:lnSpc>
                          <a:spcPts val="3079"/>
                        </a:lnSpc>
                        <a:defRPr/>
                      </a:pPr>
                      <a:r>
                        <a:rPr lang="en-US" sz="2199" dirty="0">
                          <a:solidFill>
                            <a:srgbClr val="022455"/>
                          </a:solidFill>
                          <a:latin typeface="Montserrat 2 Bold"/>
                        </a:rPr>
                        <a:t>2020 Regulations</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ctr">
                        <a:lnSpc>
                          <a:spcPts val="3079"/>
                        </a:lnSpc>
                        <a:defRPr/>
                      </a:pPr>
                      <a:r>
                        <a:rPr lang="en-US" sz="2199" dirty="0">
                          <a:solidFill>
                            <a:srgbClr val="022455"/>
                          </a:solidFill>
                          <a:latin typeface="Montserrat 2 Bold"/>
                        </a:rPr>
                        <a:t>2024 Regulations</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0"/>
                  </a:ext>
                </a:extLst>
              </a:tr>
              <a:tr h="1663766">
                <a:tc>
                  <a:txBody>
                    <a:bodyPr/>
                    <a:lstStyle/>
                    <a:p>
                      <a:pPr algn="l">
                        <a:lnSpc>
                          <a:spcPts val="2799"/>
                        </a:lnSpc>
                        <a:defRPr/>
                      </a:pPr>
                      <a:r>
                        <a:rPr lang="en-US" sz="1999" dirty="0">
                          <a:solidFill>
                            <a:srgbClr val="022455"/>
                          </a:solidFill>
                          <a:latin typeface="Montserrat 2"/>
                        </a:rPr>
                        <a:t>Formal complaint</a:t>
                      </a:r>
                      <a:endParaRPr lang="en-US" sz="1100" dirty="0"/>
                    </a:p>
                    <a:p>
                      <a:pPr marL="431796" lvl="1" indent="-215898" algn="l">
                        <a:lnSpc>
                          <a:spcPts val="2799"/>
                        </a:lnSpc>
                        <a:buFont typeface="Arial"/>
                        <a:buChar char="•"/>
                      </a:pPr>
                      <a:r>
                        <a:rPr lang="en-US" sz="1999" dirty="0">
                          <a:solidFill>
                            <a:srgbClr val="022455"/>
                          </a:solidFill>
                          <a:latin typeface="Montserrat 2"/>
                        </a:rPr>
                        <a:t>Signed, written, formal request</a:t>
                      </a: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just">
                        <a:lnSpc>
                          <a:spcPts val="2659"/>
                        </a:lnSpc>
                        <a:defRPr/>
                      </a:pPr>
                      <a:r>
                        <a:rPr lang="en-US" sz="1899" dirty="0">
                          <a:solidFill>
                            <a:srgbClr val="022455"/>
                          </a:solidFill>
                          <a:latin typeface="Montserrat 2"/>
                        </a:rPr>
                        <a:t>Complaint</a:t>
                      </a:r>
                      <a:endParaRPr lang="en-US" sz="1100" dirty="0"/>
                    </a:p>
                    <a:p>
                      <a:pPr marL="410206" lvl="1" indent="-205103" algn="just">
                        <a:lnSpc>
                          <a:spcPts val="2659"/>
                        </a:lnSpc>
                        <a:buFont typeface="Arial"/>
                        <a:buChar char="•"/>
                      </a:pPr>
                      <a:r>
                        <a:rPr lang="en-US" sz="1899" dirty="0">
                          <a:solidFill>
                            <a:srgbClr val="022455"/>
                          </a:solidFill>
                          <a:latin typeface="Montserrat 2"/>
                        </a:rPr>
                        <a:t>Oral or written request</a:t>
                      </a:r>
                    </a:p>
                    <a:p>
                      <a:pPr marL="410206" lvl="1" indent="-205103" algn="just">
                        <a:lnSpc>
                          <a:spcPts val="2659"/>
                        </a:lnSpc>
                        <a:buFont typeface="Arial"/>
                        <a:buChar char="•"/>
                      </a:pPr>
                      <a:r>
                        <a:rPr lang="en-US" sz="1899" dirty="0">
                          <a:solidFill>
                            <a:srgbClr val="022455"/>
                          </a:solidFill>
                          <a:latin typeface="Montserrat 2"/>
                        </a:rPr>
                        <a:t>No magic words</a:t>
                      </a: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TextBox 8"/>
          <p:cNvSpPr txBox="1"/>
          <p:nvPr/>
        </p:nvSpPr>
        <p:spPr>
          <a:xfrm>
            <a:off x="6816971" y="2401626"/>
            <a:ext cx="10558522" cy="3397805"/>
          </a:xfrm>
          <a:prstGeom prst="rect">
            <a:avLst/>
          </a:prstGeom>
        </p:spPr>
        <p:txBody>
          <a:bodyPr lIns="0" tIns="0" rIns="0" bIns="0" rtlCol="0" anchor="t">
            <a:spAutoFit/>
          </a:bodyPr>
          <a:lstStyle/>
          <a:p>
            <a:pPr algn="l">
              <a:lnSpc>
                <a:spcPts val="4528"/>
              </a:lnSpc>
            </a:pPr>
            <a:r>
              <a:rPr lang="en-US" sz="3018" spc="30" dirty="0">
                <a:solidFill>
                  <a:srgbClr val="022455"/>
                </a:solidFill>
                <a:latin typeface="Montserrat Light"/>
              </a:rPr>
              <a:t>A student or employee who is alleged to have experienced sex discrimination; or</a:t>
            </a:r>
          </a:p>
          <a:p>
            <a:pPr algn="l">
              <a:lnSpc>
                <a:spcPts val="1828"/>
              </a:lnSpc>
            </a:pPr>
            <a:endParaRPr lang="en-US" sz="3018" spc="30" dirty="0">
              <a:solidFill>
                <a:srgbClr val="022455"/>
              </a:solidFill>
              <a:latin typeface="Montserrat Light"/>
            </a:endParaRPr>
          </a:p>
          <a:p>
            <a:pPr algn="l">
              <a:lnSpc>
                <a:spcPts val="4528"/>
              </a:lnSpc>
            </a:pPr>
            <a:r>
              <a:rPr lang="en-US" sz="3018" spc="30" dirty="0">
                <a:solidFill>
                  <a:srgbClr val="022455"/>
                </a:solidFill>
                <a:latin typeface="Montserrat Light"/>
              </a:rPr>
              <a:t>Third-parties participating or attempting to participate in the school’s education program or activity at the time of the alleged sex discrimination.</a:t>
            </a:r>
          </a:p>
          <a:p>
            <a:pPr algn="r">
              <a:lnSpc>
                <a:spcPts val="2428"/>
              </a:lnSpc>
            </a:pPr>
            <a:r>
              <a:rPr lang="en-US" sz="1618" spc="16" dirty="0">
                <a:solidFill>
                  <a:srgbClr val="940019"/>
                </a:solidFill>
                <a:latin typeface="Montserrat Light Bold"/>
                <a:ea typeface="Montserrat Light Bold"/>
              </a:rPr>
              <a:t>§ 106.2</a:t>
            </a:r>
          </a:p>
        </p:txBody>
      </p:sp>
      <p:sp>
        <p:nvSpPr>
          <p:cNvPr id="9" name="TextBox 9"/>
          <p:cNvSpPr txBox="1"/>
          <p:nvPr/>
        </p:nvSpPr>
        <p:spPr>
          <a:xfrm>
            <a:off x="6477000" y="1193100"/>
            <a:ext cx="10898493" cy="864596"/>
          </a:xfrm>
          <a:prstGeom prst="rect">
            <a:avLst/>
          </a:prstGeom>
        </p:spPr>
        <p:txBody>
          <a:bodyPr wrap="square" lIns="0" tIns="0" rIns="0" bIns="0" rtlCol="0" anchor="t">
            <a:spAutoFit/>
          </a:bodyPr>
          <a:lstStyle/>
          <a:p>
            <a:pPr algn="ctr">
              <a:lnSpc>
                <a:spcPts val="7209"/>
              </a:lnSpc>
            </a:pPr>
            <a:r>
              <a:rPr lang="en-US" sz="4400" dirty="0">
                <a:solidFill>
                  <a:srgbClr val="022455"/>
                </a:solidFill>
                <a:latin typeface="Merriweather Bold"/>
              </a:rPr>
              <a:t>Title IX Complainant</a:t>
            </a:r>
            <a:endParaRPr lang="en-US" sz="5149" dirty="0">
              <a:solidFill>
                <a:srgbClr val="022455"/>
              </a:solidFill>
              <a:latin typeface="Merriweather Bold"/>
            </a:endParaRPr>
          </a:p>
        </p:txBody>
      </p:sp>
      <p:sp>
        <p:nvSpPr>
          <p:cNvPr id="10" name="TextBox 10"/>
          <p:cNvSpPr txBox="1"/>
          <p:nvPr/>
        </p:nvSpPr>
        <p:spPr>
          <a:xfrm>
            <a:off x="14655296" y="8782926"/>
            <a:ext cx="3632704" cy="264160"/>
          </a:xfrm>
          <a:prstGeom prst="rect">
            <a:avLst/>
          </a:prstGeom>
        </p:spPr>
        <p:txBody>
          <a:bodyPr lIns="0" tIns="0" rIns="0" bIns="0" rtlCol="0" anchor="t">
            <a:spAutoFit/>
          </a:bodyPr>
          <a:lstStyle/>
          <a:p>
            <a:pPr algn="ctr">
              <a:lnSpc>
                <a:spcPts val="2239"/>
              </a:lnSpc>
            </a:pPr>
            <a:r>
              <a:rPr lang="en-US" sz="1599" dirty="0">
                <a:solidFill>
                  <a:srgbClr val="940019"/>
                </a:solidFill>
                <a:latin typeface="Montserrat 2 Bold"/>
                <a:ea typeface="Montserrat 2 Bold"/>
              </a:rPr>
              <a:t>§106.40; Preamble, p. 36</a:t>
            </a:r>
          </a:p>
        </p:txBody>
      </p:sp>
      <p:grpSp>
        <p:nvGrpSpPr>
          <p:cNvPr id="11" name="Group 6">
            <a:extLst>
              <a:ext uri="{FF2B5EF4-FFF2-40B4-BE49-F238E27FC236}">
                <a16:creationId xmlns:a16="http://schemas.microsoft.com/office/drawing/2014/main" id="{4A41C55E-0C83-4251-94B4-924F9D4BBE1F}"/>
              </a:ext>
            </a:extLst>
          </p:cNvPr>
          <p:cNvGrpSpPr/>
          <p:nvPr/>
        </p:nvGrpSpPr>
        <p:grpSpPr>
          <a:xfrm>
            <a:off x="0" y="9196665"/>
            <a:ext cx="18387538" cy="755055"/>
            <a:chOff x="0" y="0"/>
            <a:chExt cx="24926137" cy="1006740"/>
          </a:xfrm>
        </p:grpSpPr>
        <p:sp>
          <p:nvSpPr>
            <p:cNvPr id="12" name="AutoShape 7">
              <a:extLst>
                <a:ext uri="{FF2B5EF4-FFF2-40B4-BE49-F238E27FC236}">
                  <a16:creationId xmlns:a16="http://schemas.microsoft.com/office/drawing/2014/main" id="{CECA0FE1-37FE-4AA6-B14F-4C4C48A749F8}"/>
                </a:ext>
              </a:extLst>
            </p:cNvPr>
            <p:cNvSpPr/>
            <p:nvPr/>
          </p:nvSpPr>
          <p:spPr>
            <a:xfrm>
              <a:off x="0" y="0"/>
              <a:ext cx="24926137" cy="131189"/>
            </a:xfrm>
            <a:prstGeom prst="rect">
              <a:avLst/>
            </a:prstGeom>
            <a:solidFill>
              <a:srgbClr val="022455"/>
            </a:solidFill>
          </p:spPr>
        </p:sp>
        <p:sp>
          <p:nvSpPr>
            <p:cNvPr id="13" name="TextBox 8">
              <a:extLst>
                <a:ext uri="{FF2B5EF4-FFF2-40B4-BE49-F238E27FC236}">
                  <a16:creationId xmlns:a16="http://schemas.microsoft.com/office/drawing/2014/main" id="{EEBCFCF2-56DB-4CF6-A18E-ECFB2D6BEB0F}"/>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4633945" y="0"/>
            <a:ext cx="13654055" cy="10287000"/>
          </a:xfrm>
          <a:prstGeom prst="rect">
            <a:avLst/>
          </a:prstGeom>
          <a:solidFill>
            <a:srgbClr val="FBF9F7"/>
          </a:solidFill>
        </p:spPr>
        <p:txBody>
          <a:bodyPr/>
          <a:lstStyle/>
          <a:p>
            <a:endParaRPr lang="en-US" dirty="0"/>
          </a:p>
        </p:txBody>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8" name="TextBox 8"/>
          <p:cNvSpPr txBox="1"/>
          <p:nvPr/>
        </p:nvSpPr>
        <p:spPr>
          <a:xfrm>
            <a:off x="6816971" y="2401626"/>
            <a:ext cx="10558522" cy="6288132"/>
          </a:xfrm>
          <a:prstGeom prst="rect">
            <a:avLst/>
          </a:prstGeom>
        </p:spPr>
        <p:txBody>
          <a:bodyPr lIns="0" tIns="0" rIns="0" bIns="0" rtlCol="0" anchor="t">
            <a:spAutoFit/>
          </a:bodyPr>
          <a:lstStyle/>
          <a:p>
            <a:pPr algn="l">
              <a:lnSpc>
                <a:spcPts val="4528"/>
              </a:lnSpc>
            </a:pPr>
            <a:r>
              <a:rPr lang="en-US" sz="2800" spc="30" dirty="0">
                <a:solidFill>
                  <a:srgbClr val="022455"/>
                </a:solidFill>
                <a:latin typeface="Montserrat Light"/>
              </a:rPr>
              <a:t>“A person other than a student or employee who is alleged to have been subjected to conduct that could constitute sex discrimination under Title IX or this part and who was participating or attempting to participate in the recipient’s education program or activity at the time of the alleged sex discrimination.”</a:t>
            </a:r>
          </a:p>
          <a:p>
            <a:pPr algn="r">
              <a:lnSpc>
                <a:spcPts val="2428"/>
              </a:lnSpc>
            </a:pPr>
            <a:r>
              <a:rPr lang="en-US" sz="1618" spc="16" dirty="0">
                <a:solidFill>
                  <a:srgbClr val="940019"/>
                </a:solidFill>
                <a:latin typeface="Montserrat Light" panose="020B0604020202020204" charset="0"/>
              </a:rPr>
              <a:t>§ </a:t>
            </a:r>
            <a:r>
              <a:rPr lang="en-US" sz="1618" spc="16" dirty="0">
                <a:solidFill>
                  <a:srgbClr val="940019"/>
                </a:solidFill>
                <a:latin typeface="Montserrat Light" panose="020B0604020202020204" charset="0"/>
                <a:ea typeface="Montserrat Light Bold"/>
              </a:rPr>
              <a:t>106.2</a:t>
            </a:r>
          </a:p>
          <a:p>
            <a:pPr algn="r">
              <a:lnSpc>
                <a:spcPts val="2428"/>
              </a:lnSpc>
            </a:pPr>
            <a:endParaRPr lang="en-US" sz="1618" spc="16" dirty="0">
              <a:solidFill>
                <a:srgbClr val="940019"/>
              </a:solidFill>
              <a:latin typeface="Montserrat Light" panose="020B0604020202020204" charset="0"/>
              <a:ea typeface="Montserrat Light Bold"/>
            </a:endParaRPr>
          </a:p>
          <a:p>
            <a:pPr>
              <a:lnSpc>
                <a:spcPct val="150000"/>
              </a:lnSpc>
            </a:pPr>
            <a:r>
              <a:rPr lang="en-US" sz="2800" spc="30" dirty="0">
                <a:solidFill>
                  <a:srgbClr val="022455"/>
                </a:solidFill>
                <a:latin typeface="Montserrat Light"/>
              </a:rPr>
              <a:t>Who can this include in 2024?</a:t>
            </a:r>
          </a:p>
          <a:p>
            <a:pPr marL="742950" lvl="1" indent="-285750">
              <a:lnSpc>
                <a:spcPct val="150000"/>
              </a:lnSpc>
              <a:buFont typeface="Arial" panose="020B0604020202020204" pitchFamily="34" charset="0"/>
              <a:buChar char="•"/>
            </a:pPr>
            <a:r>
              <a:rPr lang="en-US" sz="2800" spc="30" dirty="0">
                <a:solidFill>
                  <a:srgbClr val="022455"/>
                </a:solidFill>
                <a:latin typeface="Montserrat Light"/>
              </a:rPr>
              <a:t>Visitors, such as visiting sports teams, spectators, volunteers and guest speakers</a:t>
            </a:r>
          </a:p>
          <a:p>
            <a:pPr marL="742950" lvl="1" indent="-285750">
              <a:lnSpc>
                <a:spcPts val="2428"/>
              </a:lnSpc>
              <a:buFont typeface="Arial" panose="020B0604020202020204" pitchFamily="34" charset="0"/>
              <a:buChar char="•"/>
            </a:pPr>
            <a:endParaRPr lang="en-US" sz="1618" spc="16" dirty="0">
              <a:solidFill>
                <a:srgbClr val="940019"/>
              </a:solidFill>
              <a:latin typeface="Montserrat Light" panose="020B0604020202020204" charset="0"/>
              <a:ea typeface="Montserrat Light Bold"/>
            </a:endParaRPr>
          </a:p>
        </p:txBody>
      </p:sp>
      <p:sp>
        <p:nvSpPr>
          <p:cNvPr id="9" name="TextBox 9"/>
          <p:cNvSpPr txBox="1"/>
          <p:nvPr/>
        </p:nvSpPr>
        <p:spPr>
          <a:xfrm>
            <a:off x="6477000" y="1193100"/>
            <a:ext cx="10898493" cy="864596"/>
          </a:xfrm>
          <a:prstGeom prst="rect">
            <a:avLst/>
          </a:prstGeom>
        </p:spPr>
        <p:txBody>
          <a:bodyPr wrap="square" lIns="0" tIns="0" rIns="0" bIns="0" rtlCol="0" anchor="t">
            <a:spAutoFit/>
          </a:bodyPr>
          <a:lstStyle/>
          <a:p>
            <a:pPr algn="ctr">
              <a:lnSpc>
                <a:spcPts val="7209"/>
              </a:lnSpc>
            </a:pPr>
            <a:r>
              <a:rPr lang="en-US" sz="4400" dirty="0">
                <a:solidFill>
                  <a:srgbClr val="022455"/>
                </a:solidFill>
                <a:latin typeface="Merriweather Bold"/>
              </a:rPr>
              <a:t>More Complainants Possible</a:t>
            </a:r>
            <a:endParaRPr lang="en-US" sz="5149" dirty="0">
              <a:solidFill>
                <a:srgbClr val="022455"/>
              </a:solidFill>
              <a:latin typeface="Merriweather Bold"/>
            </a:endParaRPr>
          </a:p>
        </p:txBody>
      </p:sp>
      <p:grpSp>
        <p:nvGrpSpPr>
          <p:cNvPr id="11" name="Group 6">
            <a:extLst>
              <a:ext uri="{FF2B5EF4-FFF2-40B4-BE49-F238E27FC236}">
                <a16:creationId xmlns:a16="http://schemas.microsoft.com/office/drawing/2014/main" id="{4A41C55E-0C83-4251-94B4-924F9D4BBE1F}"/>
              </a:ext>
            </a:extLst>
          </p:cNvPr>
          <p:cNvGrpSpPr/>
          <p:nvPr/>
        </p:nvGrpSpPr>
        <p:grpSpPr>
          <a:xfrm>
            <a:off x="0" y="9196665"/>
            <a:ext cx="18387538" cy="755055"/>
            <a:chOff x="0" y="0"/>
            <a:chExt cx="24926137" cy="1006740"/>
          </a:xfrm>
        </p:grpSpPr>
        <p:sp>
          <p:nvSpPr>
            <p:cNvPr id="12" name="AutoShape 7">
              <a:extLst>
                <a:ext uri="{FF2B5EF4-FFF2-40B4-BE49-F238E27FC236}">
                  <a16:creationId xmlns:a16="http://schemas.microsoft.com/office/drawing/2014/main" id="{CECA0FE1-37FE-4AA6-B14F-4C4C48A749F8}"/>
                </a:ext>
              </a:extLst>
            </p:cNvPr>
            <p:cNvSpPr/>
            <p:nvPr/>
          </p:nvSpPr>
          <p:spPr>
            <a:xfrm>
              <a:off x="0" y="0"/>
              <a:ext cx="24926137" cy="131189"/>
            </a:xfrm>
            <a:prstGeom prst="rect">
              <a:avLst/>
            </a:prstGeom>
            <a:solidFill>
              <a:srgbClr val="022455"/>
            </a:solidFill>
          </p:spPr>
        </p:sp>
        <p:sp>
          <p:nvSpPr>
            <p:cNvPr id="13" name="TextBox 8">
              <a:extLst>
                <a:ext uri="{FF2B5EF4-FFF2-40B4-BE49-F238E27FC236}">
                  <a16:creationId xmlns:a16="http://schemas.microsoft.com/office/drawing/2014/main" id="{EEBCFCF2-56DB-4CF6-A18E-ECFB2D6BEB0F}"/>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3879277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B9D91CEF-0711-4609-B731-663044D8678C}"/>
              </a:ext>
            </a:extLst>
          </p:cNvPr>
          <p:cNvGrpSpPr/>
          <p:nvPr/>
        </p:nvGrpSpPr>
        <p:grpSpPr>
          <a:xfrm>
            <a:off x="0" y="9196665"/>
            <a:ext cx="18387538" cy="755055"/>
            <a:chOff x="0" y="0"/>
            <a:chExt cx="24926137" cy="1006740"/>
          </a:xfrm>
        </p:grpSpPr>
        <p:sp>
          <p:nvSpPr>
            <p:cNvPr id="9" name="AutoShape 7">
              <a:extLst>
                <a:ext uri="{FF2B5EF4-FFF2-40B4-BE49-F238E27FC236}">
                  <a16:creationId xmlns:a16="http://schemas.microsoft.com/office/drawing/2014/main" id="{8381B3A9-269B-431D-923F-186B82ED6D18}"/>
                </a:ext>
              </a:extLst>
            </p:cNvPr>
            <p:cNvSpPr/>
            <p:nvPr/>
          </p:nvSpPr>
          <p:spPr>
            <a:xfrm>
              <a:off x="0" y="0"/>
              <a:ext cx="24926137" cy="131189"/>
            </a:xfrm>
            <a:prstGeom prst="rect">
              <a:avLst/>
            </a:prstGeom>
            <a:solidFill>
              <a:srgbClr val="022455"/>
            </a:solidFill>
          </p:spPr>
        </p:sp>
        <p:sp>
          <p:nvSpPr>
            <p:cNvPr id="10" name="TextBox 8">
              <a:extLst>
                <a:ext uri="{FF2B5EF4-FFF2-40B4-BE49-F238E27FC236}">
                  <a16:creationId xmlns:a16="http://schemas.microsoft.com/office/drawing/2014/main" id="{A9A0D89E-0B28-4D69-A3BD-0F4C8D361C5C}"/>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3" name="Group 3"/>
          <p:cNvGrpSpPr>
            <a:grpSpLocks noChangeAspect="1"/>
          </p:cNvGrpSpPr>
          <p:nvPr/>
        </p:nvGrpSpPr>
        <p:grpSpPr>
          <a:xfrm>
            <a:off x="13059055" y="0"/>
            <a:ext cx="5228945" cy="10287000"/>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5" name="Group 5"/>
          <p:cNvGrpSpPr/>
          <p:nvPr/>
        </p:nvGrpSpPr>
        <p:grpSpPr>
          <a:xfrm>
            <a:off x="13059055" y="0"/>
            <a:ext cx="5228945" cy="10287000"/>
            <a:chOff x="0" y="0"/>
            <a:chExt cx="1768803" cy="3479800"/>
          </a:xfrm>
        </p:grpSpPr>
        <p:sp>
          <p:nvSpPr>
            <p:cNvPr id="6" name="Freeform 6"/>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graphicFrame>
        <p:nvGraphicFramePr>
          <p:cNvPr id="7" name="Table 7"/>
          <p:cNvGraphicFramePr>
            <a:graphicFrameLocks noGrp="1"/>
          </p:cNvGraphicFramePr>
          <p:nvPr>
            <p:extLst>
              <p:ext uri="{D42A27DB-BD31-4B8C-83A1-F6EECF244321}">
                <p14:modId xmlns:p14="http://schemas.microsoft.com/office/powerpoint/2010/main" val="1767700454"/>
              </p:ext>
            </p:extLst>
          </p:nvPr>
        </p:nvGraphicFramePr>
        <p:xfrm>
          <a:off x="1371600" y="1028700"/>
          <a:ext cx="10479034" cy="7620000"/>
        </p:xfrm>
        <a:graphic>
          <a:graphicData uri="http://schemas.openxmlformats.org/drawingml/2006/table">
            <a:tbl>
              <a:tblPr/>
              <a:tblGrid>
                <a:gridCol w="4996257">
                  <a:extLst>
                    <a:ext uri="{9D8B030D-6E8A-4147-A177-3AD203B41FA5}">
                      <a16:colId xmlns:a16="http://schemas.microsoft.com/office/drawing/2014/main" val="20000"/>
                    </a:ext>
                  </a:extLst>
                </a:gridCol>
                <a:gridCol w="5482777">
                  <a:extLst>
                    <a:ext uri="{9D8B030D-6E8A-4147-A177-3AD203B41FA5}">
                      <a16:colId xmlns:a16="http://schemas.microsoft.com/office/drawing/2014/main" val="20001"/>
                    </a:ext>
                  </a:extLst>
                </a:gridCol>
              </a:tblGrid>
              <a:tr h="1111619">
                <a:tc>
                  <a:txBody>
                    <a:bodyPr/>
                    <a:lstStyle/>
                    <a:p>
                      <a:pPr algn="ctr">
                        <a:lnSpc>
                          <a:spcPts val="4200"/>
                        </a:lnSpc>
                        <a:defRPr/>
                      </a:pPr>
                      <a:r>
                        <a:rPr lang="en-US" sz="3000" dirty="0">
                          <a:solidFill>
                            <a:srgbClr val="022455"/>
                          </a:solidFill>
                          <a:latin typeface="Merriweather Bold" panose="00000800000000000000" pitchFamily="2" charset="0"/>
                        </a:rPr>
                        <a:t>Complainant</a:t>
                      </a:r>
                      <a:endParaRPr lang="en-US" sz="1100" dirty="0">
                        <a:latin typeface="Merriweather Bold" panose="00000800000000000000" pitchFamily="2" charset="0"/>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ctr">
                        <a:lnSpc>
                          <a:spcPts val="4200"/>
                        </a:lnSpc>
                        <a:defRPr/>
                      </a:pPr>
                      <a:r>
                        <a:rPr lang="en-US" sz="3000" dirty="0">
                          <a:solidFill>
                            <a:srgbClr val="022455"/>
                          </a:solidFill>
                          <a:latin typeface="Merriweather Bold" panose="00000800000000000000" pitchFamily="2" charset="0"/>
                        </a:rPr>
                        <a:t>Respondent</a:t>
                      </a:r>
                      <a:endParaRPr lang="en-US" sz="1100" dirty="0">
                        <a:latin typeface="Merriweather Bold" panose="00000800000000000000" pitchFamily="2" charset="0"/>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0"/>
                  </a:ext>
                </a:extLst>
              </a:tr>
              <a:tr h="6508381">
                <a:tc>
                  <a:txBody>
                    <a:bodyPr/>
                    <a:lstStyle/>
                    <a:p>
                      <a:pPr algn="l">
                        <a:lnSpc>
                          <a:spcPts val="3499"/>
                        </a:lnSpc>
                        <a:defRPr/>
                      </a:pPr>
                      <a:r>
                        <a:rPr lang="en-US" sz="2499" dirty="0">
                          <a:solidFill>
                            <a:srgbClr val="022455"/>
                          </a:solidFill>
                          <a:latin typeface="Montserrat 2"/>
                        </a:rPr>
                        <a:t>Title IX ‘Victim’ Rights:</a:t>
                      </a:r>
                      <a:endParaRPr lang="en-US" sz="1100" dirty="0"/>
                    </a:p>
                    <a:p>
                      <a:pPr algn="l">
                        <a:lnSpc>
                          <a:spcPts val="2099"/>
                        </a:lnSpc>
                      </a:pPr>
                      <a:endParaRPr lang="en-US" sz="1100" dirty="0"/>
                    </a:p>
                    <a:p>
                      <a:pPr marL="342900" indent="-342900" algn="l">
                        <a:lnSpc>
                          <a:spcPts val="3499"/>
                        </a:lnSpc>
                        <a:buFont typeface="Arial" panose="020B0604020202020204" pitchFamily="34" charset="0"/>
                        <a:buChar char="•"/>
                      </a:pPr>
                      <a:r>
                        <a:rPr lang="en-US" sz="2499" dirty="0">
                          <a:solidFill>
                            <a:srgbClr val="022455"/>
                          </a:solidFill>
                          <a:latin typeface="Montserrat 2"/>
                        </a:rPr>
                        <a:t>Be kept informed</a:t>
                      </a:r>
                    </a:p>
                    <a:p>
                      <a:pPr marL="342900" indent="-342900" algn="l">
                        <a:lnSpc>
                          <a:spcPts val="2099"/>
                        </a:lnSpc>
                        <a:buFont typeface="Arial" panose="020B0604020202020204" pitchFamily="34" charset="0"/>
                        <a:buChar char="•"/>
                      </a:pPr>
                      <a:endParaRPr lang="en-US" sz="2499" dirty="0">
                        <a:solidFill>
                          <a:srgbClr val="022455"/>
                        </a:solidFill>
                        <a:latin typeface="Montserrat 2"/>
                      </a:endParaRPr>
                    </a:p>
                    <a:p>
                      <a:pPr marL="342900" indent="-342900" algn="l">
                        <a:lnSpc>
                          <a:spcPts val="3499"/>
                        </a:lnSpc>
                        <a:buFont typeface="Arial" panose="020B0604020202020204" pitchFamily="34" charset="0"/>
                        <a:buChar char="•"/>
                      </a:pPr>
                      <a:r>
                        <a:rPr lang="en-US" sz="2499" dirty="0">
                          <a:solidFill>
                            <a:srgbClr val="022455"/>
                          </a:solidFill>
                          <a:latin typeface="Montserrat 2"/>
                        </a:rPr>
                        <a:t>Submit evidence/witnesses</a:t>
                      </a:r>
                    </a:p>
                    <a:p>
                      <a:pPr marL="342900" indent="-342900" algn="l">
                        <a:lnSpc>
                          <a:spcPts val="2099"/>
                        </a:lnSpc>
                        <a:buFont typeface="Arial" panose="020B0604020202020204" pitchFamily="34" charset="0"/>
                        <a:buChar char="•"/>
                      </a:pPr>
                      <a:endParaRPr lang="en-US" sz="2499" dirty="0">
                        <a:solidFill>
                          <a:srgbClr val="022455"/>
                        </a:solidFill>
                        <a:latin typeface="Montserrat 2"/>
                      </a:endParaRPr>
                    </a:p>
                    <a:p>
                      <a:pPr marL="342900" indent="-342900" algn="l">
                        <a:lnSpc>
                          <a:spcPts val="3499"/>
                        </a:lnSpc>
                        <a:buFont typeface="Arial" panose="020B0604020202020204" pitchFamily="34" charset="0"/>
                        <a:buChar char="•"/>
                      </a:pPr>
                      <a:r>
                        <a:rPr lang="en-US" sz="2499" dirty="0">
                          <a:solidFill>
                            <a:srgbClr val="022455"/>
                          </a:solidFill>
                          <a:latin typeface="Montserrat 2"/>
                        </a:rPr>
                        <a:t>Investigation meeting</a:t>
                      </a:r>
                    </a:p>
                    <a:p>
                      <a:pPr marL="342900" indent="-342900" algn="l">
                        <a:lnSpc>
                          <a:spcPts val="2099"/>
                        </a:lnSpc>
                        <a:buFont typeface="Arial" panose="020B0604020202020204" pitchFamily="34" charset="0"/>
                        <a:buChar char="•"/>
                      </a:pPr>
                      <a:endParaRPr lang="en-US" sz="2499" dirty="0">
                        <a:solidFill>
                          <a:srgbClr val="022455"/>
                        </a:solidFill>
                        <a:latin typeface="Montserrat 2"/>
                      </a:endParaRPr>
                    </a:p>
                    <a:p>
                      <a:pPr marL="342900" indent="-342900" algn="l">
                        <a:lnSpc>
                          <a:spcPts val="3499"/>
                        </a:lnSpc>
                        <a:buFont typeface="Arial" panose="020B0604020202020204" pitchFamily="34" charset="0"/>
                        <a:buChar char="•"/>
                      </a:pPr>
                      <a:r>
                        <a:rPr lang="en-US" sz="2499" dirty="0">
                          <a:solidFill>
                            <a:srgbClr val="022455"/>
                          </a:solidFill>
                          <a:latin typeface="Montserrat 2"/>
                        </a:rPr>
                        <a:t>Review and inspect all unredacted evidence</a:t>
                      </a:r>
                    </a:p>
                    <a:p>
                      <a:pPr marL="342900" indent="-342900" algn="l">
                        <a:lnSpc>
                          <a:spcPts val="2099"/>
                        </a:lnSpc>
                        <a:buFont typeface="Arial" panose="020B0604020202020204" pitchFamily="34" charset="0"/>
                        <a:buChar char="•"/>
                      </a:pPr>
                      <a:endParaRPr lang="en-US" sz="2499" dirty="0">
                        <a:solidFill>
                          <a:srgbClr val="022455"/>
                        </a:solidFill>
                        <a:latin typeface="Montserrat 2"/>
                      </a:endParaRPr>
                    </a:p>
                    <a:p>
                      <a:pPr marL="342900" indent="-342900" algn="l">
                        <a:lnSpc>
                          <a:spcPts val="3499"/>
                        </a:lnSpc>
                        <a:buFont typeface="Arial" panose="020B0604020202020204" pitchFamily="34" charset="0"/>
                        <a:buChar char="•"/>
                      </a:pPr>
                      <a:r>
                        <a:rPr lang="en-US" sz="2499" dirty="0">
                          <a:solidFill>
                            <a:srgbClr val="022455"/>
                          </a:solidFill>
                          <a:latin typeface="Montserrat 2"/>
                        </a:rPr>
                        <a:t>Know assigned discipline</a:t>
                      </a:r>
                    </a:p>
                    <a:p>
                      <a:pPr marL="342900" indent="-342900" algn="l">
                        <a:lnSpc>
                          <a:spcPts val="2099"/>
                        </a:lnSpc>
                        <a:buFont typeface="Arial" panose="020B0604020202020204" pitchFamily="34" charset="0"/>
                        <a:buChar char="•"/>
                      </a:pPr>
                      <a:endParaRPr lang="en-US" sz="2499" dirty="0">
                        <a:solidFill>
                          <a:srgbClr val="022455"/>
                        </a:solidFill>
                        <a:latin typeface="Montserrat 2"/>
                      </a:endParaRPr>
                    </a:p>
                    <a:p>
                      <a:pPr marL="342900" indent="-342900" algn="l">
                        <a:lnSpc>
                          <a:spcPts val="3499"/>
                        </a:lnSpc>
                        <a:buFont typeface="Arial" panose="020B0604020202020204" pitchFamily="34" charset="0"/>
                        <a:buChar char="•"/>
                      </a:pPr>
                      <a:r>
                        <a:rPr lang="en-US" sz="2499" dirty="0">
                          <a:solidFill>
                            <a:srgbClr val="022455"/>
                          </a:solidFill>
                          <a:latin typeface="Montserrat 2"/>
                        </a:rPr>
                        <a:t>Appeal</a:t>
                      </a: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l">
                        <a:lnSpc>
                          <a:spcPts val="3499"/>
                        </a:lnSpc>
                        <a:defRPr/>
                      </a:pPr>
                      <a:r>
                        <a:rPr lang="en-US" sz="2499" dirty="0">
                          <a:solidFill>
                            <a:srgbClr val="022455"/>
                          </a:solidFill>
                          <a:latin typeface="Montserrat 2"/>
                        </a:rPr>
                        <a:t>Title IX ‘Accused Student’ Rights:</a:t>
                      </a:r>
                      <a:endParaRPr lang="en-US" sz="1100" dirty="0"/>
                    </a:p>
                    <a:p>
                      <a:pPr algn="l">
                        <a:lnSpc>
                          <a:spcPts val="1960"/>
                        </a:lnSpc>
                      </a:pPr>
                      <a:r>
                        <a:rPr lang="en-US" sz="1400" dirty="0">
                          <a:solidFill>
                            <a:srgbClr val="022455"/>
                          </a:solidFill>
                          <a:latin typeface="Montserrat 2"/>
                        </a:rPr>
                        <a:t> </a:t>
                      </a:r>
                    </a:p>
                    <a:p>
                      <a:pPr marL="342900" indent="-342900" algn="l">
                        <a:lnSpc>
                          <a:spcPts val="3499"/>
                        </a:lnSpc>
                        <a:buFont typeface="Arial" panose="020B0604020202020204" pitchFamily="34" charset="0"/>
                        <a:buChar char="•"/>
                      </a:pPr>
                      <a:r>
                        <a:rPr lang="en-US" sz="2499" dirty="0">
                          <a:solidFill>
                            <a:srgbClr val="022455"/>
                          </a:solidFill>
                          <a:latin typeface="Montserrat 2"/>
                        </a:rPr>
                        <a:t>Be presumed “innocent” until determination is made</a:t>
                      </a:r>
                    </a:p>
                    <a:p>
                      <a:pPr marL="342900" indent="-342900" algn="l">
                        <a:lnSpc>
                          <a:spcPts val="1960"/>
                        </a:lnSpc>
                        <a:buFont typeface="Arial" panose="020B0604020202020204" pitchFamily="34" charset="0"/>
                        <a:buChar char="•"/>
                      </a:pPr>
                      <a:endParaRPr lang="en-US" sz="2499" dirty="0">
                        <a:solidFill>
                          <a:srgbClr val="022455"/>
                        </a:solidFill>
                        <a:latin typeface="Montserrat 2"/>
                      </a:endParaRPr>
                    </a:p>
                    <a:p>
                      <a:pPr marL="342900" indent="-342900" algn="l">
                        <a:lnSpc>
                          <a:spcPts val="3499"/>
                        </a:lnSpc>
                        <a:buFont typeface="Arial" panose="020B0604020202020204" pitchFamily="34" charset="0"/>
                        <a:buChar char="•"/>
                      </a:pPr>
                      <a:r>
                        <a:rPr lang="en-US" sz="2499" dirty="0">
                          <a:solidFill>
                            <a:srgbClr val="022455"/>
                          </a:solidFill>
                          <a:latin typeface="Montserrat 2"/>
                        </a:rPr>
                        <a:t>Stay in school until decision is rendered (unless emergency removal)</a:t>
                      </a:r>
                    </a:p>
                    <a:p>
                      <a:pPr marL="342900" indent="-342900" algn="l">
                        <a:lnSpc>
                          <a:spcPts val="1960"/>
                        </a:lnSpc>
                        <a:buFont typeface="Arial" panose="020B0604020202020204" pitchFamily="34" charset="0"/>
                        <a:buChar char="•"/>
                      </a:pPr>
                      <a:endParaRPr lang="en-US" sz="2499" dirty="0">
                        <a:solidFill>
                          <a:srgbClr val="022455"/>
                        </a:solidFill>
                        <a:latin typeface="Montserrat 2"/>
                      </a:endParaRPr>
                    </a:p>
                    <a:p>
                      <a:pPr marL="342900" indent="-342900" algn="l">
                        <a:lnSpc>
                          <a:spcPts val="3499"/>
                        </a:lnSpc>
                        <a:buFont typeface="Arial" panose="020B0604020202020204" pitchFamily="34" charset="0"/>
                        <a:buChar char="•"/>
                      </a:pPr>
                      <a:r>
                        <a:rPr lang="en-US" sz="2499" dirty="0">
                          <a:solidFill>
                            <a:srgbClr val="022455"/>
                          </a:solidFill>
                          <a:latin typeface="Montserrat 2"/>
                        </a:rPr>
                        <a:t>MDR before removal or exclusionary discipline</a:t>
                      </a:r>
                    </a:p>
                    <a:p>
                      <a:pPr marL="342900" indent="-342900" algn="l">
                        <a:lnSpc>
                          <a:spcPts val="1960"/>
                        </a:lnSpc>
                        <a:buFont typeface="Arial" panose="020B0604020202020204" pitchFamily="34" charset="0"/>
                        <a:buChar char="•"/>
                      </a:pPr>
                      <a:endParaRPr lang="en-US" sz="2499" dirty="0">
                        <a:solidFill>
                          <a:srgbClr val="022455"/>
                        </a:solidFill>
                        <a:latin typeface="Montserrat 2"/>
                      </a:endParaRPr>
                    </a:p>
                    <a:p>
                      <a:pPr marL="342900" indent="-342900" algn="l">
                        <a:lnSpc>
                          <a:spcPts val="3499"/>
                        </a:lnSpc>
                        <a:buFont typeface="Arial" panose="020B0604020202020204" pitchFamily="34" charset="0"/>
                        <a:buChar char="•"/>
                      </a:pPr>
                      <a:r>
                        <a:rPr lang="en-US" sz="2499" dirty="0">
                          <a:solidFill>
                            <a:srgbClr val="022455"/>
                          </a:solidFill>
                          <a:latin typeface="Montserrat 2"/>
                        </a:rPr>
                        <a:t>PLUS ALL complainant’s rights</a:t>
                      </a: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942294" y="2028665"/>
            <a:ext cx="11077069" cy="4931863"/>
          </a:xfrm>
          <a:prstGeom prst="rect">
            <a:avLst/>
          </a:prstGeom>
        </p:spPr>
        <p:txBody>
          <a:bodyPr lIns="0" tIns="0" rIns="0" bIns="0" rtlCol="0" anchor="t">
            <a:spAutoFit/>
          </a:bodyPr>
          <a:lstStyle/>
          <a:p>
            <a:pPr algn="l">
              <a:lnSpc>
                <a:spcPts val="3928"/>
              </a:lnSpc>
            </a:pPr>
            <a:endParaRPr dirty="0"/>
          </a:p>
          <a:p>
            <a:pPr marL="565389" lvl="1" indent="-282694" algn="l">
              <a:lnSpc>
                <a:spcPts val="3928"/>
              </a:lnSpc>
              <a:buFont typeface="Arial"/>
              <a:buChar char="•"/>
            </a:pPr>
            <a:r>
              <a:rPr lang="en-US" sz="2618" spc="26" dirty="0">
                <a:solidFill>
                  <a:srgbClr val="940019"/>
                </a:solidFill>
                <a:latin typeface="Montserrat Light Bold"/>
              </a:rPr>
              <a:t>Relevant </a:t>
            </a:r>
            <a:r>
              <a:rPr lang="en-US" sz="2618" spc="26" dirty="0">
                <a:solidFill>
                  <a:srgbClr val="022455"/>
                </a:solidFill>
                <a:latin typeface="Montserrat Light"/>
              </a:rPr>
              <a:t>means related to the allegations of sex discrimination under investigation as part of these grievance procedures. Questions are relevant when they seek evidence that may aid in showing whether the alleged sex discrimination occurred, and evidence is relevant when it may aid a decisionmaker in determining whether the alleged sex discrimination occurred. </a:t>
            </a:r>
          </a:p>
          <a:p>
            <a:pPr algn="l">
              <a:lnSpc>
                <a:spcPts val="3928"/>
              </a:lnSpc>
            </a:pPr>
            <a:endParaRPr lang="en-US" sz="2618" spc="26" dirty="0">
              <a:solidFill>
                <a:srgbClr val="022455"/>
              </a:solidFill>
              <a:latin typeface="Montserrat Light"/>
            </a:endParaRPr>
          </a:p>
          <a:p>
            <a:pPr algn="l">
              <a:lnSpc>
                <a:spcPts val="3802"/>
              </a:lnSpc>
            </a:pPr>
            <a:endParaRPr lang="en-US" sz="2618" spc="26" dirty="0">
              <a:solidFill>
                <a:srgbClr val="022455"/>
              </a:solidFill>
              <a:latin typeface="Montserrat Light"/>
            </a:endParaRPr>
          </a:p>
        </p:txBody>
      </p:sp>
      <p:sp>
        <p:nvSpPr>
          <p:cNvPr id="8" name="TextBox 8"/>
          <p:cNvSpPr txBox="1"/>
          <p:nvPr/>
        </p:nvSpPr>
        <p:spPr>
          <a:xfrm>
            <a:off x="6990898" y="933450"/>
            <a:ext cx="10543443"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Evidence</a:t>
            </a:r>
          </a:p>
        </p:txBody>
      </p:sp>
      <p:grpSp>
        <p:nvGrpSpPr>
          <p:cNvPr id="9" name="Group 6">
            <a:extLst>
              <a:ext uri="{FF2B5EF4-FFF2-40B4-BE49-F238E27FC236}">
                <a16:creationId xmlns:a16="http://schemas.microsoft.com/office/drawing/2014/main" id="{AC143078-05AB-4ED8-9A06-7A2E36D4C9A0}"/>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A010B05E-7345-446C-B0D6-DD1DF2E13FBB}"/>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8B83E334-903D-4824-B1A6-B1E70E35A1BD}"/>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14681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839457" y="1863846"/>
            <a:ext cx="11077069" cy="8432821"/>
          </a:xfrm>
          <a:prstGeom prst="rect">
            <a:avLst/>
          </a:prstGeom>
        </p:spPr>
        <p:txBody>
          <a:bodyPr lIns="0" tIns="0" rIns="0" bIns="0" rtlCol="0" anchor="t">
            <a:spAutoFit/>
          </a:bodyPr>
          <a:lstStyle/>
          <a:p>
            <a:pPr algn="l">
              <a:lnSpc>
                <a:spcPts val="3928"/>
              </a:lnSpc>
            </a:pPr>
            <a:endParaRPr dirty="0"/>
          </a:p>
          <a:p>
            <a:pPr marL="565389" lvl="1" indent="-282694">
              <a:lnSpc>
                <a:spcPts val="3928"/>
              </a:lnSpc>
              <a:buFont typeface="Arial"/>
              <a:buChar char="•"/>
            </a:pPr>
            <a:r>
              <a:rPr lang="en-US" sz="2618" b="1" spc="26" dirty="0">
                <a:solidFill>
                  <a:schemeClr val="accent2">
                    <a:lumMod val="75000"/>
                  </a:schemeClr>
                </a:solidFill>
                <a:latin typeface="Montserrat Light Bold" panose="020B0604020202020204" charset="0"/>
              </a:rPr>
              <a:t>Disciplinary sanctions </a:t>
            </a:r>
            <a:r>
              <a:rPr lang="en-US" sz="2618" spc="26" dirty="0">
                <a:solidFill>
                  <a:srgbClr val="022455"/>
                </a:solidFill>
                <a:latin typeface="Montserrat Light" panose="020B0604020202020204" charset="0"/>
              </a:rPr>
              <a:t>means consequences imposed on a respondent following a determination under Title IX that the respondent violated the recipient’s prohibition on sex discrimination. </a:t>
            </a:r>
          </a:p>
          <a:p>
            <a:pPr marL="565389" lvl="1" indent="-282694">
              <a:lnSpc>
                <a:spcPts val="3928"/>
              </a:lnSpc>
              <a:buFont typeface="Arial"/>
              <a:buChar char="•"/>
            </a:pPr>
            <a:endParaRPr lang="en-US" sz="2618" spc="26" dirty="0">
              <a:solidFill>
                <a:srgbClr val="022455"/>
              </a:solidFill>
              <a:latin typeface="Montserrat Light" panose="020B0604020202020204" charset="0"/>
            </a:endParaRPr>
          </a:p>
          <a:p>
            <a:pPr marL="739895" lvl="1" indent="-457200">
              <a:lnSpc>
                <a:spcPts val="3928"/>
              </a:lnSpc>
              <a:buFont typeface="Arial" panose="020B0604020202020204" pitchFamily="34" charset="0"/>
              <a:buChar char="•"/>
            </a:pPr>
            <a:r>
              <a:rPr lang="en-US" sz="2618" b="1" spc="26" dirty="0">
                <a:solidFill>
                  <a:schemeClr val="accent2">
                    <a:lumMod val="75000"/>
                  </a:schemeClr>
                </a:solidFill>
                <a:latin typeface="Montserrat Light Bold" panose="020B0604020202020204" charset="0"/>
              </a:rPr>
              <a:t>Remedies</a:t>
            </a:r>
            <a:r>
              <a:rPr lang="en-US" sz="2618" spc="26" dirty="0">
                <a:solidFill>
                  <a:srgbClr val="022455"/>
                </a:solidFill>
                <a:latin typeface="Montserrat Light" panose="020B0604020202020204" charset="0"/>
              </a:rPr>
              <a:t> means measures provided, as appropriate, to a complainant or any other person the recipient identifies as having had their equal access to the recipient’s education program or activity limited or denied by sex discrimination. These measures are provided to restore or preserve that person’s access to the recipient’s education program or activity after a recipient determines that sex discrimination occurred. </a:t>
            </a:r>
          </a:p>
          <a:p>
            <a:pPr marL="282695" lvl="1">
              <a:lnSpc>
                <a:spcPts val="3928"/>
              </a:lnSpc>
            </a:pPr>
            <a:endParaRPr lang="en-US" sz="2618" spc="26" dirty="0">
              <a:solidFill>
                <a:srgbClr val="022455"/>
              </a:solidFill>
              <a:latin typeface="Montserrat Light"/>
            </a:endParaRPr>
          </a:p>
          <a:p>
            <a:pPr marL="565389" lvl="1" indent="-282694" algn="l">
              <a:lnSpc>
                <a:spcPts val="3928"/>
              </a:lnSpc>
              <a:buFont typeface="Arial"/>
              <a:buChar char="•"/>
            </a:pPr>
            <a:endParaRPr lang="en-US" sz="2618" spc="26" dirty="0">
              <a:solidFill>
                <a:srgbClr val="022455"/>
              </a:solidFill>
              <a:latin typeface="Montserrat Light"/>
            </a:endParaRPr>
          </a:p>
          <a:p>
            <a:pPr algn="l">
              <a:lnSpc>
                <a:spcPts val="3802"/>
              </a:lnSpc>
            </a:pPr>
            <a:endParaRPr lang="en-US" sz="2618" spc="26" dirty="0">
              <a:solidFill>
                <a:srgbClr val="022455"/>
              </a:solidFill>
              <a:latin typeface="Montserrat Light"/>
            </a:endParaRPr>
          </a:p>
        </p:txBody>
      </p:sp>
      <p:grpSp>
        <p:nvGrpSpPr>
          <p:cNvPr id="5" name="Group 5"/>
          <p:cNvGrpSpPr/>
          <p:nvPr/>
        </p:nvGrpSpPr>
        <p:grpSpPr>
          <a:xfrm>
            <a:off x="-203301" y="9196665"/>
            <a:ext cx="18694603" cy="755055"/>
            <a:chOff x="0" y="0"/>
            <a:chExt cx="24926137" cy="1006740"/>
          </a:xfrm>
        </p:grpSpPr>
        <p:sp>
          <p:nvSpPr>
            <p:cNvPr id="6" name="AutoShape 6"/>
            <p:cNvSpPr/>
            <p:nvPr/>
          </p:nvSpPr>
          <p:spPr>
            <a:xfrm>
              <a:off x="0" y="0"/>
              <a:ext cx="24926137" cy="131189"/>
            </a:xfrm>
            <a:prstGeom prst="rect">
              <a:avLst/>
            </a:prstGeom>
            <a:solidFill>
              <a:srgbClr val="022455"/>
            </a:solidFill>
          </p:spPr>
        </p:sp>
        <p:sp>
          <p:nvSpPr>
            <p:cNvPr id="7" name="TextBox 7"/>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
        <p:nvSpPr>
          <p:cNvPr id="8" name="TextBox 8"/>
          <p:cNvSpPr txBox="1"/>
          <p:nvPr/>
        </p:nvSpPr>
        <p:spPr>
          <a:xfrm>
            <a:off x="6990898" y="1181990"/>
            <a:ext cx="10543443"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Addressing Conduct</a:t>
            </a:r>
          </a:p>
        </p:txBody>
      </p:sp>
    </p:spTree>
    <p:extLst>
      <p:ext uri="{BB962C8B-B14F-4D97-AF65-F5344CB8AC3E}">
        <p14:creationId xmlns:p14="http://schemas.microsoft.com/office/powerpoint/2010/main" val="41956521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37DD51A9-73B1-4901-B15A-E075E8193385}"/>
              </a:ext>
            </a:extLst>
          </p:cNvPr>
          <p:cNvGrpSpPr/>
          <p:nvPr/>
        </p:nvGrpSpPr>
        <p:grpSpPr>
          <a:xfrm>
            <a:off x="0" y="9196665"/>
            <a:ext cx="18387538" cy="755055"/>
            <a:chOff x="0" y="0"/>
            <a:chExt cx="24926137" cy="1006740"/>
          </a:xfrm>
        </p:grpSpPr>
        <p:sp>
          <p:nvSpPr>
            <p:cNvPr id="9" name="AutoShape 7">
              <a:extLst>
                <a:ext uri="{FF2B5EF4-FFF2-40B4-BE49-F238E27FC236}">
                  <a16:creationId xmlns:a16="http://schemas.microsoft.com/office/drawing/2014/main" id="{A9BACB93-6F69-4F50-B921-CA10ABBCCC7E}"/>
                </a:ext>
              </a:extLst>
            </p:cNvPr>
            <p:cNvSpPr/>
            <p:nvPr/>
          </p:nvSpPr>
          <p:spPr>
            <a:xfrm>
              <a:off x="0" y="0"/>
              <a:ext cx="24926137" cy="131189"/>
            </a:xfrm>
            <a:prstGeom prst="rect">
              <a:avLst/>
            </a:prstGeom>
            <a:solidFill>
              <a:srgbClr val="022455"/>
            </a:solidFill>
          </p:spPr>
        </p:sp>
        <p:sp>
          <p:nvSpPr>
            <p:cNvPr id="10" name="TextBox 8">
              <a:extLst>
                <a:ext uri="{FF2B5EF4-FFF2-40B4-BE49-F238E27FC236}">
                  <a16:creationId xmlns:a16="http://schemas.microsoft.com/office/drawing/2014/main" id="{EC6C421A-7E7B-427E-90A8-0C17EFDB5211}"/>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3" name="Group 3"/>
          <p:cNvGrpSpPr>
            <a:grpSpLocks noChangeAspect="1"/>
          </p:cNvGrpSpPr>
          <p:nvPr/>
        </p:nvGrpSpPr>
        <p:grpSpPr>
          <a:xfrm>
            <a:off x="13059055" y="0"/>
            <a:ext cx="5228945" cy="10287000"/>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5" name="Group 5"/>
          <p:cNvGrpSpPr/>
          <p:nvPr/>
        </p:nvGrpSpPr>
        <p:grpSpPr>
          <a:xfrm>
            <a:off x="13059055" y="0"/>
            <a:ext cx="5228945" cy="10287000"/>
            <a:chOff x="0" y="0"/>
            <a:chExt cx="1768803" cy="3479800"/>
          </a:xfrm>
        </p:grpSpPr>
        <p:sp>
          <p:nvSpPr>
            <p:cNvPr id="6" name="Freeform 6"/>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graphicFrame>
        <p:nvGraphicFramePr>
          <p:cNvPr id="7" name="Table 7"/>
          <p:cNvGraphicFramePr>
            <a:graphicFrameLocks noGrp="1"/>
          </p:cNvGraphicFramePr>
          <p:nvPr>
            <p:extLst>
              <p:ext uri="{D42A27DB-BD31-4B8C-83A1-F6EECF244321}">
                <p14:modId xmlns:p14="http://schemas.microsoft.com/office/powerpoint/2010/main" val="2818052777"/>
              </p:ext>
            </p:extLst>
          </p:nvPr>
        </p:nvGraphicFramePr>
        <p:xfrm>
          <a:off x="1018446" y="1028700"/>
          <a:ext cx="10881614" cy="7951506"/>
        </p:xfrm>
        <a:graphic>
          <a:graphicData uri="http://schemas.openxmlformats.org/drawingml/2006/table">
            <a:tbl>
              <a:tblPr/>
              <a:tblGrid>
                <a:gridCol w="5183832">
                  <a:extLst>
                    <a:ext uri="{9D8B030D-6E8A-4147-A177-3AD203B41FA5}">
                      <a16:colId xmlns:a16="http://schemas.microsoft.com/office/drawing/2014/main" val="20000"/>
                    </a:ext>
                  </a:extLst>
                </a:gridCol>
                <a:gridCol w="5697782">
                  <a:extLst>
                    <a:ext uri="{9D8B030D-6E8A-4147-A177-3AD203B41FA5}">
                      <a16:colId xmlns:a16="http://schemas.microsoft.com/office/drawing/2014/main" val="20001"/>
                    </a:ext>
                  </a:extLst>
                </a:gridCol>
              </a:tblGrid>
              <a:tr h="1175307">
                <a:tc>
                  <a:txBody>
                    <a:bodyPr/>
                    <a:lstStyle/>
                    <a:p>
                      <a:pPr algn="ctr">
                        <a:lnSpc>
                          <a:spcPts val="4199"/>
                        </a:lnSpc>
                        <a:defRPr/>
                      </a:pPr>
                      <a:r>
                        <a:rPr lang="en-US" sz="2999" dirty="0">
                          <a:solidFill>
                            <a:srgbClr val="022455"/>
                          </a:solidFill>
                          <a:latin typeface="Montserrat 2 Bold"/>
                        </a:rPr>
                        <a:t>General</a:t>
                      </a:r>
                    </a:p>
                    <a:p>
                      <a:pPr algn="ctr">
                        <a:lnSpc>
                          <a:spcPts val="4199"/>
                        </a:lnSpc>
                        <a:defRPr/>
                      </a:pPr>
                      <a:r>
                        <a:rPr lang="en-US" sz="2999" dirty="0">
                          <a:solidFill>
                            <a:srgbClr val="022455"/>
                          </a:solidFill>
                          <a:latin typeface="Montserrat 2 Bold"/>
                        </a:rPr>
                        <a:t>Student Discipline</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ctr">
                        <a:lnSpc>
                          <a:spcPts val="4199"/>
                        </a:lnSpc>
                        <a:defRPr/>
                      </a:pPr>
                      <a:r>
                        <a:rPr lang="en-US" sz="2999" dirty="0">
                          <a:solidFill>
                            <a:srgbClr val="022455"/>
                          </a:solidFill>
                          <a:latin typeface="Montserrat 2 Bold"/>
                        </a:rPr>
                        <a:t>Title IX</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0"/>
                  </a:ext>
                </a:extLst>
              </a:tr>
              <a:tr h="6537869">
                <a:tc>
                  <a:txBody>
                    <a:bodyPr/>
                    <a:lstStyle/>
                    <a:p>
                      <a:pPr algn="l">
                        <a:lnSpc>
                          <a:spcPts val="3639"/>
                        </a:lnSpc>
                        <a:defRPr/>
                      </a:pPr>
                      <a:r>
                        <a:rPr lang="en-US" sz="2599" dirty="0">
                          <a:solidFill>
                            <a:srgbClr val="022455"/>
                          </a:solidFill>
                          <a:latin typeface="Montserrat 2"/>
                        </a:rPr>
                        <a:t>District may remove student 10 days pending hearing.</a:t>
                      </a:r>
                      <a:endParaRPr lang="en-US" sz="1100" dirty="0"/>
                    </a:p>
                    <a:p>
                      <a:pPr algn="l">
                        <a:lnSpc>
                          <a:spcPts val="2239"/>
                        </a:lnSpc>
                      </a:pPr>
                      <a:endParaRPr lang="en-US" sz="1100" dirty="0"/>
                    </a:p>
                    <a:p>
                      <a:pPr algn="l">
                        <a:lnSpc>
                          <a:spcPts val="3639"/>
                        </a:lnSpc>
                      </a:pPr>
                      <a:r>
                        <a:rPr lang="en-US" sz="2599" dirty="0">
                          <a:solidFill>
                            <a:srgbClr val="022455"/>
                          </a:solidFill>
                          <a:latin typeface="Montserrat 2"/>
                        </a:rPr>
                        <a:t>Districts have flexibility in response to accusations.</a:t>
                      </a:r>
                    </a:p>
                    <a:p>
                      <a:pPr algn="l">
                        <a:lnSpc>
                          <a:spcPts val="2239"/>
                        </a:lnSpc>
                      </a:pPr>
                      <a:endParaRPr lang="en-US" sz="2599" dirty="0">
                        <a:solidFill>
                          <a:srgbClr val="022455"/>
                        </a:solidFill>
                        <a:latin typeface="Montserrat 2"/>
                      </a:endParaRPr>
                    </a:p>
                    <a:p>
                      <a:pPr algn="l">
                        <a:lnSpc>
                          <a:spcPts val="3639"/>
                        </a:lnSpc>
                      </a:pPr>
                      <a:r>
                        <a:rPr lang="en-US" sz="2599" dirty="0">
                          <a:solidFill>
                            <a:srgbClr val="022455"/>
                          </a:solidFill>
                          <a:latin typeface="Montserrat 2"/>
                        </a:rPr>
                        <a:t>State/federal laws address interaction with IDEA and Section 504.</a:t>
                      </a: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l">
                        <a:lnSpc>
                          <a:spcPts val="3639"/>
                        </a:lnSpc>
                        <a:defRPr/>
                      </a:pPr>
                      <a:r>
                        <a:rPr lang="en-US" sz="2599" dirty="0">
                          <a:solidFill>
                            <a:srgbClr val="022455"/>
                          </a:solidFill>
                          <a:latin typeface="Montserrat 2"/>
                        </a:rPr>
                        <a:t>Cannot remove student (except emergency removal).</a:t>
                      </a:r>
                      <a:endParaRPr lang="en-US" sz="1100" dirty="0"/>
                    </a:p>
                    <a:p>
                      <a:pPr algn="l">
                        <a:lnSpc>
                          <a:spcPts val="2100"/>
                        </a:lnSpc>
                      </a:pPr>
                      <a:r>
                        <a:rPr lang="en-US" sz="1500" dirty="0">
                          <a:solidFill>
                            <a:srgbClr val="022455"/>
                          </a:solidFill>
                          <a:latin typeface="Montserrat 2"/>
                        </a:rPr>
                        <a:t> </a:t>
                      </a:r>
                    </a:p>
                    <a:p>
                      <a:pPr algn="l">
                        <a:lnSpc>
                          <a:spcPts val="3639"/>
                        </a:lnSpc>
                      </a:pPr>
                      <a:r>
                        <a:rPr lang="en-US" sz="2599" dirty="0">
                          <a:solidFill>
                            <a:srgbClr val="022455"/>
                          </a:solidFill>
                          <a:latin typeface="Montserrat 2"/>
                        </a:rPr>
                        <a:t>Districts MUST respond or be in violation of Title IX requirements.</a:t>
                      </a:r>
                    </a:p>
                    <a:p>
                      <a:pPr algn="l">
                        <a:lnSpc>
                          <a:spcPts val="2100"/>
                        </a:lnSpc>
                      </a:pPr>
                      <a:endParaRPr lang="en-US" sz="2599" dirty="0">
                        <a:solidFill>
                          <a:srgbClr val="022455"/>
                        </a:solidFill>
                        <a:latin typeface="Montserrat 2"/>
                      </a:endParaRPr>
                    </a:p>
                    <a:p>
                      <a:pPr algn="l">
                        <a:lnSpc>
                          <a:spcPts val="3639"/>
                        </a:lnSpc>
                      </a:pPr>
                      <a:r>
                        <a:rPr lang="en-US" sz="2599" dirty="0">
                          <a:solidFill>
                            <a:srgbClr val="940019"/>
                          </a:solidFill>
                          <a:latin typeface="Montserrat 2 Bold"/>
                        </a:rPr>
                        <a:t>NEW 34 CFR 106.8(e)</a:t>
                      </a:r>
                      <a:r>
                        <a:rPr lang="en-US" sz="2599" dirty="0">
                          <a:solidFill>
                            <a:srgbClr val="022455"/>
                          </a:solidFill>
                          <a:latin typeface="Montserrat 2"/>
                        </a:rPr>
                        <a:t> – Requires consultation with a member of the IEP/504 team if either complainant or respondent is a student subject to IDEA or Section 504 protections.</a:t>
                      </a: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0" y="9196665"/>
            <a:ext cx="18288000" cy="137835"/>
          </a:xfrm>
          <a:prstGeom prst="rect">
            <a:avLst/>
          </a:prstGeom>
          <a:solidFill>
            <a:srgbClr val="940019"/>
          </a:solidFill>
        </p:spPr>
      </p:sp>
      <p:sp>
        <p:nvSpPr>
          <p:cNvPr id="3" name="Freeform 3"/>
          <p:cNvSpPr/>
          <p:nvPr/>
        </p:nvSpPr>
        <p:spPr>
          <a:xfrm>
            <a:off x="7313740" y="1028700"/>
            <a:ext cx="3660520" cy="3660520"/>
          </a:xfrm>
          <a:custGeom>
            <a:avLst/>
            <a:gdLst/>
            <a:ahLst/>
            <a:cxnLst/>
            <a:rect l="l" t="t" r="r" b="b"/>
            <a:pathLst>
              <a:path w="3660520" h="3660520">
                <a:moveTo>
                  <a:pt x="0" y="0"/>
                </a:moveTo>
                <a:lnTo>
                  <a:pt x="3660520" y="0"/>
                </a:lnTo>
                <a:lnTo>
                  <a:pt x="3660520" y="3660520"/>
                </a:lnTo>
                <a:lnTo>
                  <a:pt x="0" y="3660520"/>
                </a:lnTo>
                <a:lnTo>
                  <a:pt x="0" y="0"/>
                </a:lnTo>
                <a:close/>
              </a:path>
            </a:pathLst>
          </a:custGeom>
          <a:blipFill>
            <a:blip r:embed="rId2"/>
            <a:stretch>
              <a:fillRect/>
            </a:stretch>
          </a:blipFill>
        </p:spPr>
      </p:sp>
      <p:sp>
        <p:nvSpPr>
          <p:cNvPr id="4" name="TextBox 4"/>
          <p:cNvSpPr txBox="1"/>
          <p:nvPr/>
        </p:nvSpPr>
        <p:spPr>
          <a:xfrm>
            <a:off x="1232476" y="9555480"/>
            <a:ext cx="15823048" cy="396240"/>
          </a:xfrm>
          <a:prstGeom prst="rect">
            <a:avLst/>
          </a:prstGeom>
        </p:spPr>
        <p:txBody>
          <a:bodyPr lIns="0" tIns="0" rIns="0" bIns="0" rtlCol="0" anchor="t">
            <a:spAutoFit/>
          </a:bodyPr>
          <a:lstStyle/>
          <a:p>
            <a:pPr algn="r">
              <a:lnSpc>
                <a:spcPts val="3359"/>
              </a:lnSpc>
            </a:pPr>
            <a:r>
              <a:rPr lang="en-US" sz="2400" spc="192" dirty="0">
                <a:solidFill>
                  <a:srgbClr val="FFFFFF"/>
                </a:solidFill>
                <a:latin typeface="Montserrat 1"/>
              </a:rPr>
              <a:t>Appel, Yost &amp; Zee LLP</a:t>
            </a:r>
          </a:p>
        </p:txBody>
      </p:sp>
      <p:sp>
        <p:nvSpPr>
          <p:cNvPr id="5" name="TextBox 5"/>
          <p:cNvSpPr txBox="1"/>
          <p:nvPr/>
        </p:nvSpPr>
        <p:spPr>
          <a:xfrm>
            <a:off x="2895600" y="4637265"/>
            <a:ext cx="12090094" cy="1047723"/>
          </a:xfrm>
          <a:prstGeom prst="rect">
            <a:avLst/>
          </a:prstGeom>
        </p:spPr>
        <p:txBody>
          <a:bodyPr wrap="square" lIns="0" tIns="0" rIns="0" bIns="0" rtlCol="0" anchor="t">
            <a:spAutoFit/>
          </a:bodyPr>
          <a:lstStyle/>
          <a:p>
            <a:pPr algn="ctr">
              <a:lnSpc>
                <a:spcPts val="8646"/>
              </a:lnSpc>
            </a:pPr>
            <a:r>
              <a:rPr lang="en-US" sz="6600" spc="191" dirty="0">
                <a:solidFill>
                  <a:srgbClr val="FFFFFF"/>
                </a:solidFill>
                <a:latin typeface="Merriweather"/>
              </a:rPr>
              <a:t>Informal Resolution</a:t>
            </a:r>
          </a:p>
        </p:txBody>
      </p:sp>
    </p:spTree>
    <p:extLst>
      <p:ext uri="{BB962C8B-B14F-4D97-AF65-F5344CB8AC3E}">
        <p14:creationId xmlns:p14="http://schemas.microsoft.com/office/powerpoint/2010/main" val="837841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AB9DF771-02D5-4F82-A92F-1EDED14E9E09}"/>
              </a:ext>
            </a:extLst>
          </p:cNvPr>
          <p:cNvGrpSpPr/>
          <p:nvPr/>
        </p:nvGrpSpPr>
        <p:grpSpPr>
          <a:xfrm>
            <a:off x="0" y="9196665"/>
            <a:ext cx="18387538" cy="755055"/>
            <a:chOff x="0" y="0"/>
            <a:chExt cx="24926137" cy="1006740"/>
          </a:xfrm>
        </p:grpSpPr>
        <p:sp>
          <p:nvSpPr>
            <p:cNvPr id="9" name="AutoShape 7">
              <a:extLst>
                <a:ext uri="{FF2B5EF4-FFF2-40B4-BE49-F238E27FC236}">
                  <a16:creationId xmlns:a16="http://schemas.microsoft.com/office/drawing/2014/main" id="{EE496496-2F8C-4A94-98BC-8DBEA63326A9}"/>
                </a:ext>
              </a:extLst>
            </p:cNvPr>
            <p:cNvSpPr/>
            <p:nvPr/>
          </p:nvSpPr>
          <p:spPr>
            <a:xfrm>
              <a:off x="0" y="0"/>
              <a:ext cx="24926137" cy="131189"/>
            </a:xfrm>
            <a:prstGeom prst="rect">
              <a:avLst/>
            </a:prstGeom>
            <a:solidFill>
              <a:srgbClr val="022455"/>
            </a:solidFill>
          </p:spPr>
        </p:sp>
        <p:sp>
          <p:nvSpPr>
            <p:cNvPr id="10" name="TextBox 8">
              <a:extLst>
                <a:ext uri="{FF2B5EF4-FFF2-40B4-BE49-F238E27FC236}">
                  <a16:creationId xmlns:a16="http://schemas.microsoft.com/office/drawing/2014/main" id="{FEC1DCE2-F9B1-4813-B0DE-93B092A59B50}"/>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3" name="Group 3"/>
          <p:cNvGrpSpPr>
            <a:grpSpLocks noChangeAspect="1"/>
          </p:cNvGrpSpPr>
          <p:nvPr/>
        </p:nvGrpSpPr>
        <p:grpSpPr>
          <a:xfrm>
            <a:off x="13059055" y="0"/>
            <a:ext cx="5228945" cy="10287000"/>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5" name="Group 5"/>
          <p:cNvGrpSpPr/>
          <p:nvPr/>
        </p:nvGrpSpPr>
        <p:grpSpPr>
          <a:xfrm>
            <a:off x="13059055" y="0"/>
            <a:ext cx="5228945" cy="10287000"/>
            <a:chOff x="0" y="0"/>
            <a:chExt cx="1768803" cy="3479800"/>
          </a:xfrm>
        </p:grpSpPr>
        <p:sp>
          <p:nvSpPr>
            <p:cNvPr id="6" name="Freeform 6"/>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graphicFrame>
        <p:nvGraphicFramePr>
          <p:cNvPr id="7" name="Table 7"/>
          <p:cNvGraphicFramePr>
            <a:graphicFrameLocks noGrp="1"/>
          </p:cNvGraphicFramePr>
          <p:nvPr>
            <p:extLst>
              <p:ext uri="{D42A27DB-BD31-4B8C-83A1-F6EECF244321}">
                <p14:modId xmlns:p14="http://schemas.microsoft.com/office/powerpoint/2010/main" val="877662226"/>
              </p:ext>
            </p:extLst>
          </p:nvPr>
        </p:nvGraphicFramePr>
        <p:xfrm>
          <a:off x="1028700" y="1253408"/>
          <a:ext cx="10881614" cy="7434948"/>
        </p:xfrm>
        <a:graphic>
          <a:graphicData uri="http://schemas.openxmlformats.org/drawingml/2006/table">
            <a:tbl>
              <a:tblPr/>
              <a:tblGrid>
                <a:gridCol w="10881614">
                  <a:extLst>
                    <a:ext uri="{9D8B030D-6E8A-4147-A177-3AD203B41FA5}">
                      <a16:colId xmlns:a16="http://schemas.microsoft.com/office/drawing/2014/main" val="20000"/>
                    </a:ext>
                  </a:extLst>
                </a:gridCol>
              </a:tblGrid>
              <a:tr h="1225791">
                <a:tc>
                  <a:txBody>
                    <a:bodyPr/>
                    <a:lstStyle/>
                    <a:p>
                      <a:pPr algn="ctr">
                        <a:lnSpc>
                          <a:spcPts val="5599"/>
                        </a:lnSpc>
                        <a:defRPr/>
                      </a:pPr>
                      <a:r>
                        <a:rPr lang="en-US" sz="4400" dirty="0">
                          <a:solidFill>
                            <a:srgbClr val="022455"/>
                          </a:solidFill>
                          <a:latin typeface="Merriweather Bold" panose="00000800000000000000" pitchFamily="2" charset="0"/>
                        </a:rPr>
                        <a:t>Informal Resolution</a:t>
                      </a:r>
                      <a:endParaRPr lang="en-US" sz="1400" dirty="0">
                        <a:latin typeface="Merriweather Bold" panose="00000800000000000000" pitchFamily="2" charset="0"/>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0"/>
                  </a:ext>
                </a:extLst>
              </a:tr>
              <a:tr h="5860003">
                <a:tc>
                  <a:txBody>
                    <a:bodyPr/>
                    <a:lstStyle/>
                    <a:p>
                      <a:pPr marL="457200" indent="-457200" algn="l">
                        <a:lnSpc>
                          <a:spcPts val="4199"/>
                        </a:lnSpc>
                        <a:buFont typeface="Arial" panose="020B0604020202020204" pitchFamily="34" charset="0"/>
                        <a:buChar char="•"/>
                        <a:defRPr/>
                      </a:pPr>
                      <a:r>
                        <a:rPr lang="en-US" sz="2999" dirty="0">
                          <a:solidFill>
                            <a:srgbClr val="022455"/>
                          </a:solidFill>
                          <a:latin typeface="Montserrat 2"/>
                        </a:rPr>
                        <a:t>School Districts now have the option of offering informal resolution any time prior to a final written determination is issued (NOT required).</a:t>
                      </a:r>
                      <a:endParaRPr lang="en-US" sz="1100" dirty="0"/>
                    </a:p>
                    <a:p>
                      <a:pPr marL="457200" indent="-457200" algn="l">
                        <a:lnSpc>
                          <a:spcPts val="4199"/>
                        </a:lnSpc>
                        <a:buFont typeface="Arial" panose="020B0604020202020204" pitchFamily="34" charset="0"/>
                        <a:buChar char="•"/>
                      </a:pPr>
                      <a:r>
                        <a:rPr lang="en-US" sz="2999" dirty="0">
                          <a:solidFill>
                            <a:srgbClr val="022455"/>
                          </a:solidFill>
                          <a:latin typeface="Montserrat 2"/>
                        </a:rPr>
                        <a:t>Not for matters involving employee and student.</a:t>
                      </a:r>
                    </a:p>
                    <a:p>
                      <a:pPr marL="457200" indent="-457200" algn="l">
                        <a:lnSpc>
                          <a:spcPts val="4199"/>
                        </a:lnSpc>
                        <a:buFont typeface="Arial" panose="020B0604020202020204" pitchFamily="34" charset="0"/>
                        <a:buChar char="•"/>
                      </a:pPr>
                      <a:r>
                        <a:rPr lang="en-US" sz="2999" dirty="0">
                          <a:solidFill>
                            <a:srgbClr val="022455"/>
                          </a:solidFill>
                          <a:latin typeface="Montserrat 2"/>
                        </a:rPr>
                        <a:t>Does not require that a Complaint be filed.</a:t>
                      </a:r>
                    </a:p>
                    <a:p>
                      <a:pPr marL="457200" indent="-457200" algn="l">
                        <a:lnSpc>
                          <a:spcPts val="4199"/>
                        </a:lnSpc>
                        <a:buFont typeface="Arial" panose="020B0604020202020204" pitchFamily="34" charset="0"/>
                        <a:buChar char="•"/>
                      </a:pPr>
                      <a:r>
                        <a:rPr lang="en-US" sz="2999" dirty="0">
                          <a:solidFill>
                            <a:srgbClr val="022455"/>
                          </a:solidFill>
                          <a:latin typeface="Montserrat 2"/>
                        </a:rPr>
                        <a:t>Cannot require either party to participate.</a:t>
                      </a:r>
                    </a:p>
                    <a:p>
                      <a:pPr marL="457200" indent="-457200" algn="l">
                        <a:lnSpc>
                          <a:spcPts val="4199"/>
                        </a:lnSpc>
                        <a:buFont typeface="Arial" panose="020B0604020202020204" pitchFamily="34" charset="0"/>
                        <a:buChar char="•"/>
                      </a:pPr>
                      <a:r>
                        <a:rPr lang="en-US" sz="2999" dirty="0">
                          <a:solidFill>
                            <a:srgbClr val="022455"/>
                          </a:solidFill>
                          <a:latin typeface="Montserrat 2"/>
                        </a:rPr>
                        <a:t>Must obtain signed consent of both parties.</a:t>
                      </a:r>
                    </a:p>
                    <a:p>
                      <a:pPr marL="457200" indent="-457200" algn="l">
                        <a:lnSpc>
                          <a:spcPts val="4199"/>
                        </a:lnSpc>
                        <a:buFont typeface="Arial" panose="020B0604020202020204" pitchFamily="34" charset="0"/>
                        <a:buChar char="•"/>
                      </a:pPr>
                      <a:r>
                        <a:rPr lang="en-US" sz="2999" dirty="0">
                          <a:solidFill>
                            <a:srgbClr val="940019"/>
                          </a:solidFill>
                          <a:latin typeface="Montserrat 2"/>
                        </a:rPr>
                        <a:t>Regs do </a:t>
                      </a:r>
                      <a:r>
                        <a:rPr lang="en-US" sz="2999" dirty="0">
                          <a:solidFill>
                            <a:srgbClr val="940019"/>
                          </a:solidFill>
                          <a:latin typeface="Montserrat 2 Bold"/>
                        </a:rPr>
                        <a:t>NOT </a:t>
                      </a:r>
                      <a:r>
                        <a:rPr lang="en-US" sz="2999" dirty="0">
                          <a:solidFill>
                            <a:srgbClr val="940019"/>
                          </a:solidFill>
                          <a:latin typeface="Montserrat 2"/>
                        </a:rPr>
                        <a:t>define “informal resolution” or offer guidance on how this should be conducted.</a:t>
                      </a:r>
                    </a:p>
                    <a:p>
                      <a:pPr marL="457200" indent="-457200" algn="l">
                        <a:lnSpc>
                          <a:spcPts val="4199"/>
                        </a:lnSpc>
                        <a:buFont typeface="Arial" panose="020B0604020202020204" pitchFamily="34" charset="0"/>
                        <a:buChar char="•"/>
                      </a:pPr>
                      <a:r>
                        <a:rPr lang="en-US" sz="2999" dirty="0">
                          <a:solidFill>
                            <a:srgbClr val="022455"/>
                          </a:solidFill>
                          <a:latin typeface="Montserrat 2"/>
                        </a:rPr>
                        <a:t>Can expedite the Grievance Procedures if successful.</a:t>
                      </a:r>
                    </a:p>
                    <a:p>
                      <a:pPr marL="457200" indent="-457200" algn="l">
                        <a:lnSpc>
                          <a:spcPts val="4199"/>
                        </a:lnSpc>
                        <a:buFont typeface="Arial" panose="020B0604020202020204" pitchFamily="34" charset="0"/>
                        <a:buChar char="•"/>
                      </a:pPr>
                      <a:r>
                        <a:rPr lang="en-US" sz="2999" dirty="0">
                          <a:solidFill>
                            <a:srgbClr val="022455"/>
                          </a:solidFill>
                          <a:latin typeface="Montserrat 2"/>
                        </a:rPr>
                        <a:t>Gives parties sense of involvement/control.</a:t>
                      </a: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14681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808253" y="2476500"/>
            <a:ext cx="11282061" cy="3431452"/>
          </a:xfrm>
          <a:prstGeom prst="rect">
            <a:avLst/>
          </a:prstGeom>
        </p:spPr>
        <p:txBody>
          <a:bodyPr wrap="square" lIns="0" tIns="0" rIns="0" bIns="0" rtlCol="0" anchor="t">
            <a:spAutoFit/>
          </a:bodyPr>
          <a:lstStyle/>
          <a:p>
            <a:pPr marL="739895" lvl="1" indent="-457200">
              <a:lnSpc>
                <a:spcPts val="3928"/>
              </a:lnSpc>
              <a:buFont typeface="Arial" panose="020B0604020202020204" pitchFamily="34" charset="0"/>
              <a:buChar char="•"/>
            </a:pPr>
            <a:r>
              <a:rPr lang="en-US" sz="2800" spc="26" dirty="0">
                <a:solidFill>
                  <a:srgbClr val="022455"/>
                </a:solidFill>
                <a:latin typeface="Montserrat Light" panose="020B0604020202020204" charset="0"/>
              </a:rPr>
              <a:t>Well-established and clear procedures that can be effectively communicated to the parties.</a:t>
            </a:r>
          </a:p>
          <a:p>
            <a:pPr marL="282695" lvl="1">
              <a:lnSpc>
                <a:spcPts val="3928"/>
              </a:lnSpc>
            </a:pPr>
            <a:endParaRPr lang="en-US" sz="2800" spc="26" dirty="0">
              <a:solidFill>
                <a:srgbClr val="022455"/>
              </a:solidFill>
              <a:latin typeface="Montserrat Light" panose="020B0604020202020204" charset="0"/>
            </a:endParaRPr>
          </a:p>
          <a:p>
            <a:pPr marL="739895" lvl="1" indent="-457200">
              <a:lnSpc>
                <a:spcPts val="3928"/>
              </a:lnSpc>
              <a:buFont typeface="Arial" panose="020B0604020202020204" pitchFamily="34" charset="0"/>
              <a:buChar char="•"/>
            </a:pPr>
            <a:r>
              <a:rPr lang="en-US" sz="2800" spc="26" dirty="0">
                <a:solidFill>
                  <a:srgbClr val="022455"/>
                </a:solidFill>
                <a:latin typeface="Montserrat Light" panose="020B0604020202020204" charset="0"/>
              </a:rPr>
              <a:t>Identify and designate personnel who have the attributes to serves as effective Informal Resolution Facilitators (skillset, experience, knowledge).	</a:t>
            </a:r>
            <a:r>
              <a:rPr lang="en-US" sz="2618" b="1" spc="26" dirty="0">
                <a:solidFill>
                  <a:schemeClr val="tx2"/>
                </a:solidFill>
                <a:latin typeface="Montserrat Light Bold" panose="020B0604020202020204" charset="0"/>
              </a:rPr>
              <a:t>		</a:t>
            </a:r>
            <a:endParaRPr lang="en-US" sz="2618" spc="26" dirty="0">
              <a:solidFill>
                <a:srgbClr val="022455"/>
              </a:solidFill>
              <a:latin typeface="Montserrat Light"/>
            </a:endParaRPr>
          </a:p>
          <a:p>
            <a:pPr algn="l">
              <a:lnSpc>
                <a:spcPts val="3802"/>
              </a:lnSpc>
            </a:pPr>
            <a:endParaRPr lang="en-US" sz="2618" spc="26" dirty="0">
              <a:solidFill>
                <a:srgbClr val="022455"/>
              </a:solidFill>
              <a:latin typeface="Montserrat Light"/>
            </a:endParaRPr>
          </a:p>
        </p:txBody>
      </p:sp>
      <p:grpSp>
        <p:nvGrpSpPr>
          <p:cNvPr id="5" name="Group 5"/>
          <p:cNvGrpSpPr/>
          <p:nvPr/>
        </p:nvGrpSpPr>
        <p:grpSpPr>
          <a:xfrm>
            <a:off x="-203301" y="9196665"/>
            <a:ext cx="18694603" cy="755055"/>
            <a:chOff x="0" y="0"/>
            <a:chExt cx="24926137" cy="1006740"/>
          </a:xfrm>
        </p:grpSpPr>
        <p:sp>
          <p:nvSpPr>
            <p:cNvPr id="6" name="AutoShape 6"/>
            <p:cNvSpPr/>
            <p:nvPr/>
          </p:nvSpPr>
          <p:spPr>
            <a:xfrm>
              <a:off x="0" y="0"/>
              <a:ext cx="24926137" cy="131189"/>
            </a:xfrm>
            <a:prstGeom prst="rect">
              <a:avLst/>
            </a:prstGeom>
            <a:solidFill>
              <a:srgbClr val="022455"/>
            </a:solidFill>
          </p:spPr>
        </p:sp>
        <p:sp>
          <p:nvSpPr>
            <p:cNvPr id="7" name="TextBox 7"/>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
        <p:nvSpPr>
          <p:cNvPr id="8" name="TextBox 8"/>
          <p:cNvSpPr txBox="1"/>
          <p:nvPr/>
        </p:nvSpPr>
        <p:spPr>
          <a:xfrm>
            <a:off x="6934200" y="682746"/>
            <a:ext cx="10543443" cy="878841"/>
          </a:xfrm>
          <a:prstGeom prst="rect">
            <a:avLst/>
          </a:prstGeom>
        </p:spPr>
        <p:txBody>
          <a:bodyPr lIns="0" tIns="0" rIns="0" bIns="0" rtlCol="0" anchor="t">
            <a:spAutoFit/>
          </a:bodyPr>
          <a:lstStyle/>
          <a:p>
            <a:pPr algn="ctr">
              <a:lnSpc>
                <a:spcPts val="7209"/>
              </a:lnSpc>
            </a:pPr>
            <a:r>
              <a:rPr lang="en-US" sz="5149" dirty="0">
                <a:solidFill>
                  <a:srgbClr val="022455"/>
                </a:solidFill>
                <a:latin typeface="Merriweather Bold"/>
              </a:rPr>
              <a:t>Meaningful Informal Process</a:t>
            </a:r>
          </a:p>
        </p:txBody>
      </p:sp>
    </p:spTree>
    <p:extLst>
      <p:ext uri="{BB962C8B-B14F-4D97-AF65-F5344CB8AC3E}">
        <p14:creationId xmlns:p14="http://schemas.microsoft.com/office/powerpoint/2010/main" val="5013109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AB9DF771-02D5-4F82-A92F-1EDED14E9E09}"/>
              </a:ext>
            </a:extLst>
          </p:cNvPr>
          <p:cNvGrpSpPr/>
          <p:nvPr/>
        </p:nvGrpSpPr>
        <p:grpSpPr>
          <a:xfrm>
            <a:off x="0" y="9196665"/>
            <a:ext cx="18387538" cy="755055"/>
            <a:chOff x="0" y="0"/>
            <a:chExt cx="24926137" cy="1006740"/>
          </a:xfrm>
        </p:grpSpPr>
        <p:sp>
          <p:nvSpPr>
            <p:cNvPr id="9" name="AutoShape 7">
              <a:extLst>
                <a:ext uri="{FF2B5EF4-FFF2-40B4-BE49-F238E27FC236}">
                  <a16:creationId xmlns:a16="http://schemas.microsoft.com/office/drawing/2014/main" id="{EE496496-2F8C-4A94-98BC-8DBEA63326A9}"/>
                </a:ext>
              </a:extLst>
            </p:cNvPr>
            <p:cNvSpPr/>
            <p:nvPr/>
          </p:nvSpPr>
          <p:spPr>
            <a:xfrm>
              <a:off x="0" y="0"/>
              <a:ext cx="24926137" cy="131189"/>
            </a:xfrm>
            <a:prstGeom prst="rect">
              <a:avLst/>
            </a:prstGeom>
            <a:solidFill>
              <a:srgbClr val="022455"/>
            </a:solidFill>
          </p:spPr>
        </p:sp>
        <p:sp>
          <p:nvSpPr>
            <p:cNvPr id="10" name="TextBox 8">
              <a:extLst>
                <a:ext uri="{FF2B5EF4-FFF2-40B4-BE49-F238E27FC236}">
                  <a16:creationId xmlns:a16="http://schemas.microsoft.com/office/drawing/2014/main" id="{FEC1DCE2-F9B1-4813-B0DE-93B092A59B50}"/>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3" name="Group 3"/>
          <p:cNvGrpSpPr>
            <a:grpSpLocks noChangeAspect="1"/>
          </p:cNvGrpSpPr>
          <p:nvPr/>
        </p:nvGrpSpPr>
        <p:grpSpPr>
          <a:xfrm>
            <a:off x="13059055" y="0"/>
            <a:ext cx="5228945" cy="10287000"/>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5" name="Group 5"/>
          <p:cNvGrpSpPr/>
          <p:nvPr/>
        </p:nvGrpSpPr>
        <p:grpSpPr>
          <a:xfrm>
            <a:off x="13059055" y="0"/>
            <a:ext cx="5228945" cy="10287000"/>
            <a:chOff x="0" y="0"/>
            <a:chExt cx="1768803" cy="3479800"/>
          </a:xfrm>
        </p:grpSpPr>
        <p:sp>
          <p:nvSpPr>
            <p:cNvPr id="6" name="Freeform 6"/>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graphicFrame>
        <p:nvGraphicFramePr>
          <p:cNvPr id="7" name="Table 7"/>
          <p:cNvGraphicFramePr>
            <a:graphicFrameLocks noGrp="1"/>
          </p:cNvGraphicFramePr>
          <p:nvPr>
            <p:extLst>
              <p:ext uri="{D42A27DB-BD31-4B8C-83A1-F6EECF244321}">
                <p14:modId xmlns:p14="http://schemas.microsoft.com/office/powerpoint/2010/main" val="3486778162"/>
              </p:ext>
            </p:extLst>
          </p:nvPr>
        </p:nvGraphicFramePr>
        <p:xfrm>
          <a:off x="1028700" y="1253408"/>
          <a:ext cx="10881614" cy="7085794"/>
        </p:xfrm>
        <a:graphic>
          <a:graphicData uri="http://schemas.openxmlformats.org/drawingml/2006/table">
            <a:tbl>
              <a:tblPr/>
              <a:tblGrid>
                <a:gridCol w="10881614">
                  <a:extLst>
                    <a:ext uri="{9D8B030D-6E8A-4147-A177-3AD203B41FA5}">
                      <a16:colId xmlns:a16="http://schemas.microsoft.com/office/drawing/2014/main" val="20000"/>
                    </a:ext>
                  </a:extLst>
                </a:gridCol>
              </a:tblGrid>
              <a:tr h="1225791">
                <a:tc>
                  <a:txBody>
                    <a:bodyPr/>
                    <a:lstStyle/>
                    <a:p>
                      <a:pPr algn="ctr">
                        <a:lnSpc>
                          <a:spcPts val="5599"/>
                        </a:lnSpc>
                        <a:defRPr/>
                      </a:pPr>
                      <a:r>
                        <a:rPr lang="en-US" sz="4400" dirty="0">
                          <a:solidFill>
                            <a:srgbClr val="022455"/>
                          </a:solidFill>
                          <a:latin typeface="Merriweather Bold" panose="00000800000000000000" pitchFamily="2" charset="0"/>
                        </a:rPr>
                        <a:t>Implementing Informal Resolution</a:t>
                      </a:r>
                      <a:endParaRPr lang="en-US" sz="1400" dirty="0">
                        <a:latin typeface="Merriweather Bold" panose="00000800000000000000" pitchFamily="2" charset="0"/>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0"/>
                  </a:ext>
                </a:extLst>
              </a:tr>
              <a:tr h="5860003">
                <a:tc>
                  <a:txBody>
                    <a:bodyPr/>
                    <a:lstStyle/>
                    <a:p>
                      <a:pPr marL="457200" indent="-457200" algn="l">
                        <a:lnSpc>
                          <a:spcPts val="4199"/>
                        </a:lnSpc>
                        <a:buFont typeface="Arial" panose="020B0604020202020204" pitchFamily="34" charset="0"/>
                        <a:buChar char="•"/>
                        <a:defRPr/>
                      </a:pPr>
                      <a:r>
                        <a:rPr lang="en-US" sz="2999" dirty="0">
                          <a:solidFill>
                            <a:srgbClr val="022455"/>
                          </a:solidFill>
                          <a:latin typeface="Montserrat 2"/>
                        </a:rPr>
                        <a:t>Title IX Coordinator or Deputy Coordinator determines when informal resolution is permissible and appropriate (must consider and analyze safety issues to parties and school community).</a:t>
                      </a:r>
                    </a:p>
                    <a:p>
                      <a:pPr marL="457200" indent="-457200" algn="l">
                        <a:lnSpc>
                          <a:spcPts val="4199"/>
                        </a:lnSpc>
                        <a:buFont typeface="Arial" panose="020B0604020202020204" pitchFamily="34" charset="0"/>
                        <a:buChar char="•"/>
                        <a:defRPr/>
                      </a:pPr>
                      <a:r>
                        <a:rPr lang="en-US" sz="2999" dirty="0">
                          <a:solidFill>
                            <a:srgbClr val="022455"/>
                          </a:solidFill>
                          <a:latin typeface="Montserrat 2"/>
                        </a:rPr>
                        <a:t>Confidential process.</a:t>
                      </a:r>
                    </a:p>
                    <a:p>
                      <a:pPr marL="457200" indent="-457200" algn="l">
                        <a:lnSpc>
                          <a:spcPts val="4199"/>
                        </a:lnSpc>
                        <a:buFont typeface="Arial" panose="020B0604020202020204" pitchFamily="34" charset="0"/>
                        <a:buChar char="•"/>
                        <a:defRPr/>
                      </a:pPr>
                      <a:r>
                        <a:rPr lang="en-US" sz="2999" dirty="0">
                          <a:solidFill>
                            <a:srgbClr val="022455"/>
                          </a:solidFill>
                          <a:latin typeface="Montserrat 2"/>
                        </a:rPr>
                        <a:t>Title IX Coordinator notifies Complainant of the Informal Resolution process (notice can occur before Complaint is filed or in Notice of Allegations).</a:t>
                      </a:r>
                    </a:p>
                    <a:p>
                      <a:pPr marL="457200" indent="-457200" algn="l">
                        <a:lnSpc>
                          <a:spcPts val="4199"/>
                        </a:lnSpc>
                        <a:buFont typeface="Arial" panose="020B0604020202020204" pitchFamily="34" charset="0"/>
                        <a:buChar char="•"/>
                        <a:defRPr/>
                      </a:pPr>
                      <a:r>
                        <a:rPr lang="en-US" sz="2999" dirty="0">
                          <a:solidFill>
                            <a:srgbClr val="022455"/>
                          </a:solidFill>
                          <a:latin typeface="Montserrat 2"/>
                        </a:rPr>
                        <a:t>Title IX Coordinator notifies the Respondent.</a:t>
                      </a:r>
                    </a:p>
                    <a:p>
                      <a:pPr marL="0" indent="0" algn="l">
                        <a:lnSpc>
                          <a:spcPts val="4199"/>
                        </a:lnSpc>
                        <a:buFont typeface="Arial" panose="020B0604020202020204" pitchFamily="34" charset="0"/>
                        <a:buNone/>
                        <a:defRPr/>
                      </a:pPr>
                      <a:endParaRPr lang="en-US" sz="2999" dirty="0">
                        <a:solidFill>
                          <a:srgbClr val="022455"/>
                        </a:solidFill>
                        <a:latin typeface="Montserrat 2"/>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2153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AE8A4E-E7CD-42CE-B342-19206B5732A5}"/>
              </a:ext>
            </a:extLst>
          </p:cNvPr>
          <p:cNvSpPr/>
          <p:nvPr/>
        </p:nvSpPr>
        <p:spPr>
          <a:xfrm>
            <a:off x="0" y="0"/>
            <a:ext cx="5715000" cy="10287000"/>
          </a:xfrm>
          <a:prstGeom prst="rect">
            <a:avLst/>
          </a:prstGeom>
          <a:solidFill>
            <a:srgbClr val="0224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txBody>
          <a:bodyPr/>
          <a:lstStyle/>
          <a:p>
            <a:endParaRPr lang="en-US" dirty="0"/>
          </a:p>
        </p:txBody>
      </p:sp>
      <p:sp>
        <p:nvSpPr>
          <p:cNvPr id="4" name="TextBox 4"/>
          <p:cNvSpPr txBox="1"/>
          <p:nvPr/>
        </p:nvSpPr>
        <p:spPr>
          <a:xfrm>
            <a:off x="6615684" y="1353963"/>
            <a:ext cx="10543443"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Intersection with Other Law</a:t>
            </a:r>
          </a:p>
        </p:txBody>
      </p:sp>
      <p:sp>
        <p:nvSpPr>
          <p:cNvPr id="5" name="TextBox 5"/>
          <p:cNvSpPr txBox="1"/>
          <p:nvPr/>
        </p:nvSpPr>
        <p:spPr>
          <a:xfrm>
            <a:off x="6985149" y="2911502"/>
            <a:ext cx="10173978" cy="4343305"/>
          </a:xfrm>
          <a:prstGeom prst="rect">
            <a:avLst/>
          </a:prstGeom>
        </p:spPr>
        <p:txBody>
          <a:bodyPr wrap="square" lIns="0" tIns="0" rIns="0" bIns="0" rtlCol="0" anchor="t">
            <a:spAutoFit/>
          </a:bodyPr>
          <a:lstStyle/>
          <a:p>
            <a:pPr marL="1433030" lvl="2" indent="-477677" algn="l">
              <a:lnSpc>
                <a:spcPts val="4978"/>
              </a:lnSpc>
              <a:buFont typeface="Arial"/>
              <a:buChar char="⚬"/>
            </a:pPr>
            <a:r>
              <a:rPr lang="en-US" sz="3318" spc="33" dirty="0">
                <a:solidFill>
                  <a:srgbClr val="022455"/>
                </a:solidFill>
                <a:latin typeface="Montserrat Light"/>
              </a:rPr>
              <a:t>Title VII of the Civil Rights Act of 1964 (prohibits workplace discrimination)</a:t>
            </a:r>
          </a:p>
          <a:p>
            <a:pPr marL="1433030" lvl="2" indent="-477677" algn="l">
              <a:lnSpc>
                <a:spcPts val="4978"/>
              </a:lnSpc>
              <a:buFont typeface="Arial"/>
              <a:buChar char="⚬"/>
            </a:pPr>
            <a:r>
              <a:rPr lang="en-US" sz="3318" spc="33" dirty="0">
                <a:solidFill>
                  <a:srgbClr val="022455"/>
                </a:solidFill>
                <a:latin typeface="Montserrat Light"/>
              </a:rPr>
              <a:t>FERPA (also enforced by DoE)</a:t>
            </a:r>
          </a:p>
          <a:p>
            <a:pPr marL="1433030" lvl="2" indent="-477677" algn="l">
              <a:lnSpc>
                <a:spcPts val="4978"/>
              </a:lnSpc>
              <a:buFont typeface="Arial"/>
              <a:buChar char="⚬"/>
            </a:pPr>
            <a:r>
              <a:rPr lang="en-US" sz="3318" spc="33" dirty="0">
                <a:solidFill>
                  <a:srgbClr val="022455"/>
                </a:solidFill>
                <a:latin typeface="Montserrat Light"/>
              </a:rPr>
              <a:t>IDEA (also enforced by DoE)</a:t>
            </a:r>
          </a:p>
          <a:p>
            <a:pPr marL="1433030" lvl="2" indent="-477677" algn="l">
              <a:lnSpc>
                <a:spcPts val="4978"/>
              </a:lnSpc>
              <a:buFont typeface="Arial"/>
              <a:buChar char="⚬"/>
            </a:pPr>
            <a:r>
              <a:rPr lang="en-US" sz="3318" spc="33" dirty="0">
                <a:solidFill>
                  <a:srgbClr val="022455"/>
                </a:solidFill>
                <a:latin typeface="Montserrat Light"/>
              </a:rPr>
              <a:t>Pennsylvania disciplinary laws and regulations (Chapter 12) </a:t>
            </a:r>
          </a:p>
          <a:p>
            <a:pPr algn="l">
              <a:lnSpc>
                <a:spcPts val="4252"/>
              </a:lnSpc>
            </a:pPr>
            <a:endParaRPr lang="en-US" sz="3318" spc="33" dirty="0">
              <a:solidFill>
                <a:srgbClr val="022455"/>
              </a:solidFill>
              <a:latin typeface="Montserrat Light"/>
            </a:endParaRPr>
          </a:p>
        </p:txBody>
      </p:sp>
      <p:grpSp>
        <p:nvGrpSpPr>
          <p:cNvPr id="10" name="Group 6">
            <a:extLst>
              <a:ext uri="{FF2B5EF4-FFF2-40B4-BE49-F238E27FC236}">
                <a16:creationId xmlns:a16="http://schemas.microsoft.com/office/drawing/2014/main" id="{1C4C1E05-9C8B-4F70-B274-24C1194EA31A}"/>
              </a:ext>
            </a:extLst>
          </p:cNvPr>
          <p:cNvGrpSpPr/>
          <p:nvPr/>
        </p:nvGrpSpPr>
        <p:grpSpPr>
          <a:xfrm>
            <a:off x="0" y="9196665"/>
            <a:ext cx="18387538" cy="755055"/>
            <a:chOff x="0" y="0"/>
            <a:chExt cx="24926137" cy="1006740"/>
          </a:xfrm>
        </p:grpSpPr>
        <p:sp>
          <p:nvSpPr>
            <p:cNvPr id="11" name="AutoShape 7">
              <a:extLst>
                <a:ext uri="{FF2B5EF4-FFF2-40B4-BE49-F238E27FC236}">
                  <a16:creationId xmlns:a16="http://schemas.microsoft.com/office/drawing/2014/main" id="{52D9EB63-3D07-4A71-9943-F2BE9F449ACA}"/>
                </a:ext>
              </a:extLst>
            </p:cNvPr>
            <p:cNvSpPr/>
            <p:nvPr/>
          </p:nvSpPr>
          <p:spPr>
            <a:xfrm>
              <a:off x="0" y="0"/>
              <a:ext cx="24926137" cy="131189"/>
            </a:xfrm>
            <a:prstGeom prst="rect">
              <a:avLst/>
            </a:prstGeom>
            <a:solidFill>
              <a:srgbClr val="022455"/>
            </a:solidFill>
          </p:spPr>
        </p:sp>
        <p:sp>
          <p:nvSpPr>
            <p:cNvPr id="12" name="TextBox 8">
              <a:extLst>
                <a:ext uri="{FF2B5EF4-FFF2-40B4-BE49-F238E27FC236}">
                  <a16:creationId xmlns:a16="http://schemas.microsoft.com/office/drawing/2014/main" id="{FD1EB7C1-9F2C-44FC-ABFE-58D0EE00D09E}"/>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AB9DF771-02D5-4F82-A92F-1EDED14E9E09}"/>
              </a:ext>
            </a:extLst>
          </p:cNvPr>
          <p:cNvGrpSpPr/>
          <p:nvPr/>
        </p:nvGrpSpPr>
        <p:grpSpPr>
          <a:xfrm>
            <a:off x="0" y="9196665"/>
            <a:ext cx="18387538" cy="755055"/>
            <a:chOff x="0" y="0"/>
            <a:chExt cx="24926137" cy="1006740"/>
          </a:xfrm>
        </p:grpSpPr>
        <p:sp>
          <p:nvSpPr>
            <p:cNvPr id="9" name="AutoShape 7">
              <a:extLst>
                <a:ext uri="{FF2B5EF4-FFF2-40B4-BE49-F238E27FC236}">
                  <a16:creationId xmlns:a16="http://schemas.microsoft.com/office/drawing/2014/main" id="{EE496496-2F8C-4A94-98BC-8DBEA63326A9}"/>
                </a:ext>
              </a:extLst>
            </p:cNvPr>
            <p:cNvSpPr/>
            <p:nvPr/>
          </p:nvSpPr>
          <p:spPr>
            <a:xfrm>
              <a:off x="0" y="0"/>
              <a:ext cx="24926137" cy="131189"/>
            </a:xfrm>
            <a:prstGeom prst="rect">
              <a:avLst/>
            </a:prstGeom>
            <a:solidFill>
              <a:srgbClr val="022455"/>
            </a:solidFill>
          </p:spPr>
        </p:sp>
        <p:sp>
          <p:nvSpPr>
            <p:cNvPr id="10" name="TextBox 8">
              <a:extLst>
                <a:ext uri="{FF2B5EF4-FFF2-40B4-BE49-F238E27FC236}">
                  <a16:creationId xmlns:a16="http://schemas.microsoft.com/office/drawing/2014/main" id="{FEC1DCE2-F9B1-4813-B0DE-93B092A59B50}"/>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3" name="Group 3"/>
          <p:cNvGrpSpPr>
            <a:grpSpLocks noChangeAspect="1"/>
          </p:cNvGrpSpPr>
          <p:nvPr/>
        </p:nvGrpSpPr>
        <p:grpSpPr>
          <a:xfrm>
            <a:off x="13059055" y="0"/>
            <a:ext cx="5228945" cy="10287000"/>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5" name="Group 5"/>
          <p:cNvGrpSpPr/>
          <p:nvPr/>
        </p:nvGrpSpPr>
        <p:grpSpPr>
          <a:xfrm>
            <a:off x="13059055" y="0"/>
            <a:ext cx="5228945" cy="10287000"/>
            <a:chOff x="0" y="0"/>
            <a:chExt cx="1768803" cy="3479800"/>
          </a:xfrm>
        </p:grpSpPr>
        <p:sp>
          <p:nvSpPr>
            <p:cNvPr id="6" name="Freeform 6"/>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graphicFrame>
        <p:nvGraphicFramePr>
          <p:cNvPr id="7" name="Table 7"/>
          <p:cNvGraphicFramePr>
            <a:graphicFrameLocks noGrp="1"/>
          </p:cNvGraphicFramePr>
          <p:nvPr>
            <p:extLst>
              <p:ext uri="{D42A27DB-BD31-4B8C-83A1-F6EECF244321}">
                <p14:modId xmlns:p14="http://schemas.microsoft.com/office/powerpoint/2010/main" val="3991709651"/>
              </p:ext>
            </p:extLst>
          </p:nvPr>
        </p:nvGraphicFramePr>
        <p:xfrm>
          <a:off x="1028700" y="1253408"/>
          <a:ext cx="10881614" cy="7085794"/>
        </p:xfrm>
        <a:graphic>
          <a:graphicData uri="http://schemas.openxmlformats.org/drawingml/2006/table">
            <a:tbl>
              <a:tblPr/>
              <a:tblGrid>
                <a:gridCol w="10881614">
                  <a:extLst>
                    <a:ext uri="{9D8B030D-6E8A-4147-A177-3AD203B41FA5}">
                      <a16:colId xmlns:a16="http://schemas.microsoft.com/office/drawing/2014/main" val="20000"/>
                    </a:ext>
                  </a:extLst>
                </a:gridCol>
              </a:tblGrid>
              <a:tr h="1225791">
                <a:tc>
                  <a:txBody>
                    <a:bodyPr/>
                    <a:lstStyle/>
                    <a:p>
                      <a:pPr algn="ctr">
                        <a:lnSpc>
                          <a:spcPts val="5599"/>
                        </a:lnSpc>
                        <a:defRPr/>
                      </a:pPr>
                      <a:r>
                        <a:rPr lang="en-US" sz="4400" dirty="0">
                          <a:solidFill>
                            <a:srgbClr val="022455"/>
                          </a:solidFill>
                          <a:latin typeface="Merriweather Bold" panose="00000800000000000000" pitchFamily="2" charset="0"/>
                        </a:rPr>
                        <a:t>Implementing Informal Resolution</a:t>
                      </a:r>
                      <a:endParaRPr lang="en-US" sz="1400" dirty="0">
                        <a:latin typeface="Merriweather Bold" panose="00000800000000000000" pitchFamily="2" charset="0"/>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0"/>
                  </a:ext>
                </a:extLst>
              </a:tr>
              <a:tr h="5860003">
                <a:tc>
                  <a:txBody>
                    <a:bodyPr/>
                    <a:lstStyle/>
                    <a:p>
                      <a:pPr marL="457200" indent="-457200" algn="l">
                        <a:lnSpc>
                          <a:spcPts val="4199"/>
                        </a:lnSpc>
                        <a:buFont typeface="Arial" panose="020B0604020202020204" pitchFamily="34" charset="0"/>
                        <a:buChar char="•"/>
                        <a:defRPr/>
                      </a:pPr>
                      <a:r>
                        <a:rPr lang="en-US" sz="2999" dirty="0">
                          <a:solidFill>
                            <a:srgbClr val="022455"/>
                          </a:solidFill>
                          <a:latin typeface="Montserrat 2"/>
                        </a:rPr>
                        <a:t>Can bypass Grievance Procedure (including investigation, decision, and appeal).</a:t>
                      </a:r>
                    </a:p>
                    <a:p>
                      <a:pPr marL="457200" indent="-457200" algn="l">
                        <a:lnSpc>
                          <a:spcPts val="4199"/>
                        </a:lnSpc>
                        <a:buFont typeface="Arial" panose="020B0604020202020204" pitchFamily="34" charset="0"/>
                        <a:buChar char="•"/>
                        <a:defRPr/>
                      </a:pPr>
                      <a:r>
                        <a:rPr lang="en-US" sz="2999" dirty="0">
                          <a:solidFill>
                            <a:srgbClr val="022455"/>
                          </a:solidFill>
                          <a:latin typeface="Montserrat 2"/>
                        </a:rPr>
                        <a:t>Title IX Coordinator obtains informed written voluntary  consent of both parties that Informal Resolution process can be initiated.</a:t>
                      </a:r>
                    </a:p>
                    <a:p>
                      <a:pPr marL="457200" marR="0" lvl="0" indent="-457200" algn="l" defTabSz="914400" rtl="0" eaLnBrk="1" fontAlgn="auto" latinLnBrk="0" hangingPunct="1">
                        <a:lnSpc>
                          <a:spcPts val="4199"/>
                        </a:lnSpc>
                        <a:spcBef>
                          <a:spcPts val="0"/>
                        </a:spcBef>
                        <a:spcAft>
                          <a:spcPts val="0"/>
                        </a:spcAft>
                        <a:buClrTx/>
                        <a:buSzTx/>
                        <a:buFont typeface="Arial" panose="020B0604020202020204" pitchFamily="34" charset="0"/>
                        <a:buChar char="•"/>
                        <a:tabLst/>
                        <a:defRPr/>
                      </a:pPr>
                      <a:r>
                        <a:rPr lang="en-US" sz="2999" dirty="0">
                          <a:solidFill>
                            <a:srgbClr val="022455"/>
                          </a:solidFill>
                          <a:latin typeface="Montserrat 2"/>
                        </a:rPr>
                        <a:t>No discipline imposed unless agreed to by the parties in connection with an informal resolution agreement.</a:t>
                      </a:r>
                    </a:p>
                    <a:p>
                      <a:pPr marL="0" indent="0" algn="l">
                        <a:lnSpc>
                          <a:spcPts val="4199"/>
                        </a:lnSpc>
                        <a:buFont typeface="Arial" panose="020B0604020202020204" pitchFamily="34" charset="0"/>
                        <a:buNone/>
                        <a:defRPr/>
                      </a:pPr>
                      <a:endParaRPr lang="en-US" sz="2999" dirty="0">
                        <a:solidFill>
                          <a:srgbClr val="022455"/>
                        </a:solidFill>
                        <a:latin typeface="Montserrat 2"/>
                      </a:endParaRPr>
                    </a:p>
                    <a:p>
                      <a:pPr marL="457200" indent="-457200" algn="l">
                        <a:lnSpc>
                          <a:spcPts val="4199"/>
                        </a:lnSpc>
                        <a:buFont typeface="Arial" panose="020B0604020202020204" pitchFamily="34" charset="0"/>
                        <a:buChar char="•"/>
                        <a:defRPr/>
                      </a:pPr>
                      <a:endParaRPr lang="en-US" sz="2999" dirty="0">
                        <a:solidFill>
                          <a:srgbClr val="022455"/>
                        </a:solidFill>
                        <a:latin typeface="Montserrat 2"/>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297994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14681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839457" y="1863846"/>
            <a:ext cx="11219943" cy="7432548"/>
          </a:xfrm>
          <a:prstGeom prst="rect">
            <a:avLst/>
          </a:prstGeom>
        </p:spPr>
        <p:txBody>
          <a:bodyPr wrap="square" lIns="0" tIns="0" rIns="0" bIns="0" rtlCol="0" anchor="t">
            <a:spAutoFit/>
          </a:bodyPr>
          <a:lstStyle/>
          <a:p>
            <a:pPr marL="282695" lvl="1">
              <a:lnSpc>
                <a:spcPts val="3928"/>
              </a:lnSpc>
            </a:pPr>
            <a:r>
              <a:rPr lang="en-US" sz="2618" b="1" spc="26" dirty="0">
                <a:solidFill>
                  <a:schemeClr val="accent2">
                    <a:lumMod val="75000"/>
                  </a:schemeClr>
                </a:solidFill>
                <a:latin typeface="Montserrat Light Bold" panose="020B0604020202020204" charset="0"/>
              </a:rPr>
              <a:t>May NOT be:</a:t>
            </a:r>
            <a:endParaRPr lang="en-US" sz="2618" b="1" spc="26" dirty="0">
              <a:solidFill>
                <a:schemeClr val="tx2"/>
              </a:solidFill>
              <a:latin typeface="Montserrat Light Bold" panose="020B0604020202020204" charset="0"/>
            </a:endParaRPr>
          </a:p>
          <a:p>
            <a:pPr marL="739895" lvl="1" indent="-457200">
              <a:lnSpc>
                <a:spcPts val="3928"/>
              </a:lnSpc>
              <a:buFont typeface="Arial" panose="020B0604020202020204" pitchFamily="34" charset="0"/>
              <a:buChar char="•"/>
            </a:pPr>
            <a:r>
              <a:rPr lang="en-US" sz="2618" spc="26" dirty="0">
                <a:solidFill>
                  <a:srgbClr val="022455"/>
                </a:solidFill>
                <a:latin typeface="Montserrat Light" panose="020B0604020202020204" charset="0"/>
              </a:rPr>
              <a:t>Title IX Coordinator</a:t>
            </a:r>
          </a:p>
          <a:p>
            <a:pPr marL="739895" lvl="1" indent="-457200">
              <a:lnSpc>
                <a:spcPts val="3928"/>
              </a:lnSpc>
              <a:buFont typeface="Arial" panose="020B0604020202020204" pitchFamily="34" charset="0"/>
              <a:buChar char="•"/>
            </a:pPr>
            <a:r>
              <a:rPr lang="en-US" sz="2618" spc="26" dirty="0">
                <a:solidFill>
                  <a:srgbClr val="022455"/>
                </a:solidFill>
                <a:latin typeface="Montserrat Light" panose="020B0604020202020204" charset="0"/>
              </a:rPr>
              <a:t>Decisionmaker</a:t>
            </a:r>
          </a:p>
          <a:p>
            <a:pPr marL="739895" lvl="1" indent="-457200">
              <a:lnSpc>
                <a:spcPts val="3928"/>
              </a:lnSpc>
              <a:buFont typeface="Arial" panose="020B0604020202020204" pitchFamily="34" charset="0"/>
              <a:buChar char="•"/>
            </a:pPr>
            <a:r>
              <a:rPr lang="en-US" sz="2618" spc="26" dirty="0">
                <a:solidFill>
                  <a:srgbClr val="022455"/>
                </a:solidFill>
                <a:latin typeface="Montserrat Light" panose="020B0604020202020204" charset="0"/>
              </a:rPr>
              <a:t>Any employee with a conflict of interest</a:t>
            </a:r>
          </a:p>
          <a:p>
            <a:pPr marL="739895" lvl="1" indent="-457200">
              <a:lnSpc>
                <a:spcPts val="3928"/>
              </a:lnSpc>
              <a:buFont typeface="Arial" panose="020B0604020202020204" pitchFamily="34" charset="0"/>
              <a:buChar char="•"/>
            </a:pPr>
            <a:r>
              <a:rPr lang="en-US" sz="2618" spc="26" dirty="0">
                <a:solidFill>
                  <a:srgbClr val="022455"/>
                </a:solidFill>
                <a:latin typeface="Montserrat Light" panose="020B0604020202020204" charset="0"/>
              </a:rPr>
              <a:t>Any employee with a bias against complainants or respondents</a:t>
            </a:r>
          </a:p>
          <a:p>
            <a:pPr marL="282695" lvl="1">
              <a:lnSpc>
                <a:spcPts val="3928"/>
              </a:lnSpc>
            </a:pPr>
            <a:endParaRPr lang="en-US" sz="2618" b="1" spc="26" dirty="0">
              <a:solidFill>
                <a:srgbClr val="00B050"/>
              </a:solidFill>
              <a:latin typeface="Montserrat Light Bold" panose="020B0604020202020204" charset="0"/>
            </a:endParaRPr>
          </a:p>
          <a:p>
            <a:pPr marL="282695" lvl="1">
              <a:lnSpc>
                <a:spcPts val="3928"/>
              </a:lnSpc>
            </a:pPr>
            <a:r>
              <a:rPr lang="en-US" sz="2618" b="1" spc="26" dirty="0">
                <a:solidFill>
                  <a:srgbClr val="00B050"/>
                </a:solidFill>
                <a:latin typeface="Montserrat Light Bold" panose="020B0604020202020204" charset="0"/>
              </a:rPr>
              <a:t>MUST be:</a:t>
            </a:r>
          </a:p>
          <a:p>
            <a:pPr marL="739895" lvl="1" indent="-457200">
              <a:lnSpc>
                <a:spcPts val="3928"/>
              </a:lnSpc>
              <a:buFont typeface="Arial" panose="020B0604020202020204" pitchFamily="34" charset="0"/>
              <a:buChar char="•"/>
            </a:pPr>
            <a:r>
              <a:rPr lang="en-US" sz="2618" spc="26" dirty="0">
                <a:solidFill>
                  <a:srgbClr val="022455"/>
                </a:solidFill>
                <a:latin typeface="Montserrat Light" panose="020B0604020202020204" charset="0"/>
              </a:rPr>
              <a:t>Well-trained:</a:t>
            </a:r>
          </a:p>
          <a:p>
            <a:pPr marL="1197095" lvl="2" indent="-457200">
              <a:lnSpc>
                <a:spcPts val="3928"/>
              </a:lnSpc>
              <a:buFont typeface="Arial" panose="020B0604020202020204" pitchFamily="34" charset="0"/>
              <a:buChar char="•"/>
            </a:pPr>
            <a:r>
              <a:rPr lang="en-US" sz="2618" spc="26" dirty="0">
                <a:solidFill>
                  <a:srgbClr val="022455"/>
                </a:solidFill>
                <a:latin typeface="Montserrat Light" panose="020B0604020202020204" charset="0"/>
              </a:rPr>
              <a:t>Required Title IX training</a:t>
            </a:r>
          </a:p>
          <a:p>
            <a:pPr marL="1197095" lvl="2" indent="-457200">
              <a:lnSpc>
                <a:spcPts val="3928"/>
              </a:lnSpc>
              <a:buFont typeface="Arial" panose="020B0604020202020204" pitchFamily="34" charset="0"/>
              <a:buChar char="•"/>
            </a:pPr>
            <a:r>
              <a:rPr lang="en-US" sz="2618" spc="26" dirty="0">
                <a:solidFill>
                  <a:srgbClr val="022455"/>
                </a:solidFill>
                <a:latin typeface="Montserrat Light" panose="020B0604020202020204" charset="0"/>
              </a:rPr>
              <a:t>The School’s Informal Resolution Process</a:t>
            </a:r>
          </a:p>
          <a:p>
            <a:pPr marL="1197095" lvl="2" indent="-457200">
              <a:lnSpc>
                <a:spcPts val="3928"/>
              </a:lnSpc>
              <a:buFont typeface="Arial" panose="020B0604020202020204" pitchFamily="34" charset="0"/>
              <a:buChar char="•"/>
            </a:pPr>
            <a:r>
              <a:rPr lang="en-US" sz="2618" spc="26" dirty="0">
                <a:solidFill>
                  <a:srgbClr val="022455"/>
                </a:solidFill>
                <a:latin typeface="Montserrat Light" panose="020B0604020202020204" charset="0"/>
              </a:rPr>
              <a:t>Bias and conflict avoidance</a:t>
            </a:r>
          </a:p>
          <a:p>
            <a:pPr marL="1197095" lvl="2" indent="-457200">
              <a:lnSpc>
                <a:spcPts val="3928"/>
              </a:lnSpc>
              <a:buFont typeface="Arial" panose="020B0604020202020204" pitchFamily="34" charset="0"/>
              <a:buChar char="•"/>
            </a:pPr>
            <a:r>
              <a:rPr lang="en-US" sz="2618" spc="26" dirty="0">
                <a:solidFill>
                  <a:srgbClr val="022455"/>
                </a:solidFill>
                <a:latin typeface="Montserrat Light" panose="020B0604020202020204" charset="0"/>
              </a:rPr>
              <a:t>Alternative Dispute Resolution (ADR)</a:t>
            </a:r>
          </a:p>
          <a:p>
            <a:pPr marL="282695" lvl="1">
              <a:lnSpc>
                <a:spcPts val="3928"/>
              </a:lnSpc>
            </a:pPr>
            <a:r>
              <a:rPr lang="en-US" sz="2618" b="1" spc="26" dirty="0">
                <a:solidFill>
                  <a:schemeClr val="tx2"/>
                </a:solidFill>
                <a:latin typeface="Montserrat Light Bold" panose="020B0604020202020204" charset="0"/>
              </a:rPr>
              <a:t>				</a:t>
            </a:r>
            <a:endParaRPr lang="en-US" sz="2618" spc="26" dirty="0">
              <a:solidFill>
                <a:srgbClr val="022455"/>
              </a:solidFill>
              <a:latin typeface="Montserrat Light"/>
            </a:endParaRPr>
          </a:p>
          <a:p>
            <a:pPr algn="l">
              <a:lnSpc>
                <a:spcPts val="3802"/>
              </a:lnSpc>
            </a:pPr>
            <a:endParaRPr lang="en-US" sz="2618" spc="26" dirty="0">
              <a:solidFill>
                <a:srgbClr val="022455"/>
              </a:solidFill>
              <a:latin typeface="Montserrat Light"/>
            </a:endParaRPr>
          </a:p>
        </p:txBody>
      </p:sp>
      <p:grpSp>
        <p:nvGrpSpPr>
          <p:cNvPr id="5" name="Group 5"/>
          <p:cNvGrpSpPr/>
          <p:nvPr/>
        </p:nvGrpSpPr>
        <p:grpSpPr>
          <a:xfrm>
            <a:off x="-203301" y="9196665"/>
            <a:ext cx="18694603" cy="755055"/>
            <a:chOff x="0" y="0"/>
            <a:chExt cx="24926137" cy="1006740"/>
          </a:xfrm>
        </p:grpSpPr>
        <p:sp>
          <p:nvSpPr>
            <p:cNvPr id="6" name="AutoShape 6"/>
            <p:cNvSpPr/>
            <p:nvPr/>
          </p:nvSpPr>
          <p:spPr>
            <a:xfrm>
              <a:off x="0" y="0"/>
              <a:ext cx="24926137" cy="131189"/>
            </a:xfrm>
            <a:prstGeom prst="rect">
              <a:avLst/>
            </a:prstGeom>
            <a:solidFill>
              <a:srgbClr val="022455"/>
            </a:solidFill>
          </p:spPr>
        </p:sp>
        <p:sp>
          <p:nvSpPr>
            <p:cNvPr id="7" name="TextBox 7"/>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
        <p:nvSpPr>
          <p:cNvPr id="8" name="TextBox 8"/>
          <p:cNvSpPr txBox="1"/>
          <p:nvPr/>
        </p:nvSpPr>
        <p:spPr>
          <a:xfrm>
            <a:off x="6934200" y="682746"/>
            <a:ext cx="10543443"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Informal Resolution Facilitator</a:t>
            </a:r>
          </a:p>
        </p:txBody>
      </p:sp>
    </p:spTree>
    <p:extLst>
      <p:ext uri="{BB962C8B-B14F-4D97-AF65-F5344CB8AC3E}">
        <p14:creationId xmlns:p14="http://schemas.microsoft.com/office/powerpoint/2010/main" val="37022607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AB9DF771-02D5-4F82-A92F-1EDED14E9E09}"/>
              </a:ext>
            </a:extLst>
          </p:cNvPr>
          <p:cNvGrpSpPr/>
          <p:nvPr/>
        </p:nvGrpSpPr>
        <p:grpSpPr>
          <a:xfrm>
            <a:off x="0" y="9196665"/>
            <a:ext cx="18387538" cy="755055"/>
            <a:chOff x="0" y="0"/>
            <a:chExt cx="24926137" cy="1006740"/>
          </a:xfrm>
        </p:grpSpPr>
        <p:sp>
          <p:nvSpPr>
            <p:cNvPr id="9" name="AutoShape 7">
              <a:extLst>
                <a:ext uri="{FF2B5EF4-FFF2-40B4-BE49-F238E27FC236}">
                  <a16:creationId xmlns:a16="http://schemas.microsoft.com/office/drawing/2014/main" id="{EE496496-2F8C-4A94-98BC-8DBEA63326A9}"/>
                </a:ext>
              </a:extLst>
            </p:cNvPr>
            <p:cNvSpPr/>
            <p:nvPr/>
          </p:nvSpPr>
          <p:spPr>
            <a:xfrm>
              <a:off x="0" y="0"/>
              <a:ext cx="24926137" cy="131189"/>
            </a:xfrm>
            <a:prstGeom prst="rect">
              <a:avLst/>
            </a:prstGeom>
            <a:solidFill>
              <a:srgbClr val="022455"/>
            </a:solidFill>
          </p:spPr>
        </p:sp>
        <p:sp>
          <p:nvSpPr>
            <p:cNvPr id="10" name="TextBox 8">
              <a:extLst>
                <a:ext uri="{FF2B5EF4-FFF2-40B4-BE49-F238E27FC236}">
                  <a16:creationId xmlns:a16="http://schemas.microsoft.com/office/drawing/2014/main" id="{FEC1DCE2-F9B1-4813-B0DE-93B092A59B50}"/>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3" name="Group 3"/>
          <p:cNvGrpSpPr>
            <a:grpSpLocks noChangeAspect="1"/>
          </p:cNvGrpSpPr>
          <p:nvPr/>
        </p:nvGrpSpPr>
        <p:grpSpPr>
          <a:xfrm>
            <a:off x="13059055" y="0"/>
            <a:ext cx="5228945" cy="10287000"/>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5" name="Group 5"/>
          <p:cNvGrpSpPr/>
          <p:nvPr/>
        </p:nvGrpSpPr>
        <p:grpSpPr>
          <a:xfrm>
            <a:off x="13059055" y="0"/>
            <a:ext cx="5228945" cy="10287000"/>
            <a:chOff x="0" y="0"/>
            <a:chExt cx="1768803" cy="3479800"/>
          </a:xfrm>
        </p:grpSpPr>
        <p:sp>
          <p:nvSpPr>
            <p:cNvPr id="6" name="Freeform 6"/>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graphicFrame>
        <p:nvGraphicFramePr>
          <p:cNvPr id="7" name="Table 7"/>
          <p:cNvGraphicFramePr>
            <a:graphicFrameLocks noGrp="1"/>
          </p:cNvGraphicFramePr>
          <p:nvPr>
            <p:extLst>
              <p:ext uri="{D42A27DB-BD31-4B8C-83A1-F6EECF244321}">
                <p14:modId xmlns:p14="http://schemas.microsoft.com/office/powerpoint/2010/main" val="1386993489"/>
              </p:ext>
            </p:extLst>
          </p:nvPr>
        </p:nvGraphicFramePr>
        <p:xfrm>
          <a:off x="1028700" y="1253408"/>
          <a:ext cx="10881614" cy="7085794"/>
        </p:xfrm>
        <a:graphic>
          <a:graphicData uri="http://schemas.openxmlformats.org/drawingml/2006/table">
            <a:tbl>
              <a:tblPr/>
              <a:tblGrid>
                <a:gridCol w="10881614">
                  <a:extLst>
                    <a:ext uri="{9D8B030D-6E8A-4147-A177-3AD203B41FA5}">
                      <a16:colId xmlns:a16="http://schemas.microsoft.com/office/drawing/2014/main" val="20000"/>
                    </a:ext>
                  </a:extLst>
                </a:gridCol>
              </a:tblGrid>
              <a:tr h="1225791">
                <a:tc>
                  <a:txBody>
                    <a:bodyPr/>
                    <a:lstStyle/>
                    <a:p>
                      <a:pPr algn="ctr">
                        <a:lnSpc>
                          <a:spcPts val="5599"/>
                        </a:lnSpc>
                        <a:defRPr/>
                      </a:pPr>
                      <a:r>
                        <a:rPr lang="en-US" sz="4000" dirty="0">
                          <a:solidFill>
                            <a:srgbClr val="022455"/>
                          </a:solidFill>
                          <a:latin typeface="Merriweather Bold" panose="00000800000000000000" pitchFamily="2" charset="0"/>
                        </a:rPr>
                        <a:t>Types of Informal Resolution</a:t>
                      </a:r>
                      <a:endParaRPr lang="en-US" sz="1200" dirty="0">
                        <a:latin typeface="Merriweather Bold" panose="00000800000000000000" pitchFamily="2" charset="0"/>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0"/>
                  </a:ext>
                </a:extLst>
              </a:tr>
              <a:tr h="5860003">
                <a:tc>
                  <a:txBody>
                    <a:bodyPr/>
                    <a:lstStyle/>
                    <a:p>
                      <a:pPr marL="0" indent="0" algn="l">
                        <a:lnSpc>
                          <a:spcPts val="4199"/>
                        </a:lnSpc>
                        <a:buFont typeface="Arial" panose="020B0604020202020204" pitchFamily="34" charset="0"/>
                        <a:buNone/>
                        <a:defRPr/>
                      </a:pPr>
                      <a:r>
                        <a:rPr lang="en-US" sz="2999" dirty="0">
                          <a:solidFill>
                            <a:srgbClr val="022455"/>
                          </a:solidFill>
                          <a:latin typeface="Montserrat 2"/>
                        </a:rPr>
                        <a:t>Great deal of flexibility in format:</a:t>
                      </a:r>
                    </a:p>
                    <a:p>
                      <a:pPr marL="457200" indent="-457200" algn="l">
                        <a:lnSpc>
                          <a:spcPts val="4199"/>
                        </a:lnSpc>
                        <a:buFont typeface="Arial" panose="020B0604020202020204" pitchFamily="34" charset="0"/>
                        <a:buChar char="•"/>
                        <a:defRPr/>
                      </a:pPr>
                      <a:r>
                        <a:rPr lang="en-US" sz="2999" dirty="0">
                          <a:solidFill>
                            <a:srgbClr val="022455"/>
                          </a:solidFill>
                          <a:latin typeface="Montserrat 2"/>
                        </a:rPr>
                        <a:t>Facilitated dialogue</a:t>
                      </a:r>
                    </a:p>
                    <a:p>
                      <a:pPr marL="457200" indent="-457200" algn="l">
                        <a:lnSpc>
                          <a:spcPts val="4199"/>
                        </a:lnSpc>
                        <a:buFont typeface="Arial" panose="020B0604020202020204" pitchFamily="34" charset="0"/>
                        <a:buChar char="•"/>
                        <a:defRPr/>
                      </a:pPr>
                      <a:r>
                        <a:rPr lang="en-US" sz="2999" dirty="0">
                          <a:solidFill>
                            <a:srgbClr val="022455"/>
                          </a:solidFill>
                          <a:latin typeface="Montserrat 2"/>
                        </a:rPr>
                        <a:t>Facilitated/negotiated resolution or exchange of offers of resolution</a:t>
                      </a:r>
                    </a:p>
                    <a:p>
                      <a:pPr marL="457200" indent="-457200" algn="l">
                        <a:lnSpc>
                          <a:spcPts val="4199"/>
                        </a:lnSpc>
                        <a:buFont typeface="Arial" panose="020B0604020202020204" pitchFamily="34" charset="0"/>
                        <a:buChar char="•"/>
                        <a:defRPr/>
                      </a:pPr>
                      <a:r>
                        <a:rPr lang="en-US" sz="2999" dirty="0">
                          <a:solidFill>
                            <a:srgbClr val="022455"/>
                          </a:solidFill>
                          <a:latin typeface="Montserrat 2"/>
                        </a:rPr>
                        <a:t>Mediation</a:t>
                      </a:r>
                    </a:p>
                    <a:p>
                      <a:pPr marL="457200" indent="-457200" algn="l">
                        <a:lnSpc>
                          <a:spcPts val="4199"/>
                        </a:lnSpc>
                        <a:buFont typeface="Arial" panose="020B0604020202020204" pitchFamily="34" charset="0"/>
                        <a:buChar char="•"/>
                        <a:defRPr/>
                      </a:pPr>
                      <a:r>
                        <a:rPr lang="en-US" sz="2999" dirty="0">
                          <a:solidFill>
                            <a:srgbClr val="022455"/>
                          </a:solidFill>
                          <a:latin typeface="Montserrat 2"/>
                        </a:rPr>
                        <a:t>Restorative practices </a:t>
                      </a: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826085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AB9DF771-02D5-4F82-A92F-1EDED14E9E09}"/>
              </a:ext>
            </a:extLst>
          </p:cNvPr>
          <p:cNvGrpSpPr/>
          <p:nvPr/>
        </p:nvGrpSpPr>
        <p:grpSpPr>
          <a:xfrm>
            <a:off x="0" y="9196665"/>
            <a:ext cx="18387538" cy="755055"/>
            <a:chOff x="0" y="0"/>
            <a:chExt cx="24926137" cy="1006740"/>
          </a:xfrm>
        </p:grpSpPr>
        <p:sp>
          <p:nvSpPr>
            <p:cNvPr id="9" name="AutoShape 7">
              <a:extLst>
                <a:ext uri="{FF2B5EF4-FFF2-40B4-BE49-F238E27FC236}">
                  <a16:creationId xmlns:a16="http://schemas.microsoft.com/office/drawing/2014/main" id="{EE496496-2F8C-4A94-98BC-8DBEA63326A9}"/>
                </a:ext>
              </a:extLst>
            </p:cNvPr>
            <p:cNvSpPr/>
            <p:nvPr/>
          </p:nvSpPr>
          <p:spPr>
            <a:xfrm>
              <a:off x="0" y="0"/>
              <a:ext cx="24926137" cy="131189"/>
            </a:xfrm>
            <a:prstGeom prst="rect">
              <a:avLst/>
            </a:prstGeom>
            <a:solidFill>
              <a:srgbClr val="022455"/>
            </a:solidFill>
          </p:spPr>
        </p:sp>
        <p:sp>
          <p:nvSpPr>
            <p:cNvPr id="10" name="TextBox 8">
              <a:extLst>
                <a:ext uri="{FF2B5EF4-FFF2-40B4-BE49-F238E27FC236}">
                  <a16:creationId xmlns:a16="http://schemas.microsoft.com/office/drawing/2014/main" id="{FEC1DCE2-F9B1-4813-B0DE-93B092A59B50}"/>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3" name="Group 3"/>
          <p:cNvGrpSpPr>
            <a:grpSpLocks noChangeAspect="1"/>
          </p:cNvGrpSpPr>
          <p:nvPr/>
        </p:nvGrpSpPr>
        <p:grpSpPr>
          <a:xfrm>
            <a:off x="13059055" y="0"/>
            <a:ext cx="5228945" cy="10287000"/>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5" name="Group 5"/>
          <p:cNvGrpSpPr/>
          <p:nvPr/>
        </p:nvGrpSpPr>
        <p:grpSpPr>
          <a:xfrm>
            <a:off x="13059055" y="0"/>
            <a:ext cx="5228945" cy="10287000"/>
            <a:chOff x="0" y="0"/>
            <a:chExt cx="1768803" cy="3479800"/>
          </a:xfrm>
        </p:grpSpPr>
        <p:sp>
          <p:nvSpPr>
            <p:cNvPr id="6" name="Freeform 6"/>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graphicFrame>
        <p:nvGraphicFramePr>
          <p:cNvPr id="7" name="Table 7"/>
          <p:cNvGraphicFramePr>
            <a:graphicFrameLocks noGrp="1"/>
          </p:cNvGraphicFramePr>
          <p:nvPr>
            <p:extLst>
              <p:ext uri="{D42A27DB-BD31-4B8C-83A1-F6EECF244321}">
                <p14:modId xmlns:p14="http://schemas.microsoft.com/office/powerpoint/2010/main" val="4205347026"/>
              </p:ext>
            </p:extLst>
          </p:nvPr>
        </p:nvGraphicFramePr>
        <p:xfrm>
          <a:off x="609600" y="1253408"/>
          <a:ext cx="5562600" cy="6722745"/>
        </p:xfrm>
        <a:graphic>
          <a:graphicData uri="http://schemas.openxmlformats.org/drawingml/2006/table">
            <a:tbl>
              <a:tblPr/>
              <a:tblGrid>
                <a:gridCol w="5562600">
                  <a:extLst>
                    <a:ext uri="{9D8B030D-6E8A-4147-A177-3AD203B41FA5}">
                      <a16:colId xmlns:a16="http://schemas.microsoft.com/office/drawing/2014/main" val="20000"/>
                    </a:ext>
                  </a:extLst>
                </a:gridCol>
              </a:tblGrid>
              <a:tr h="1023305">
                <a:tc>
                  <a:txBody>
                    <a:bodyPr/>
                    <a:lstStyle/>
                    <a:p>
                      <a:pPr algn="ctr">
                        <a:lnSpc>
                          <a:spcPts val="5599"/>
                        </a:lnSpc>
                        <a:defRPr/>
                      </a:pPr>
                      <a:r>
                        <a:rPr lang="en-US" sz="3999" dirty="0">
                          <a:solidFill>
                            <a:srgbClr val="022455"/>
                          </a:solidFill>
                          <a:latin typeface="Merriweather Bold" panose="00000800000000000000" pitchFamily="2" charset="0"/>
                        </a:rPr>
                        <a:t>+</a:t>
                      </a:r>
                      <a:endParaRPr lang="en-US" sz="1100" dirty="0">
                        <a:latin typeface="Merriweather Bold" panose="00000800000000000000" pitchFamily="2" charset="0"/>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0"/>
                  </a:ext>
                </a:extLst>
              </a:tr>
              <a:tr h="5305187">
                <a:tc>
                  <a:txBody>
                    <a:bodyPr/>
                    <a:lstStyle/>
                    <a:p>
                      <a:pPr marL="457200" indent="-457200" algn="l">
                        <a:lnSpc>
                          <a:spcPts val="4199"/>
                        </a:lnSpc>
                        <a:buFont typeface="Arial" panose="020B0604020202020204" pitchFamily="34" charset="0"/>
                        <a:buChar char="•"/>
                        <a:defRPr/>
                      </a:pPr>
                      <a:r>
                        <a:rPr lang="en-US" sz="2999" dirty="0">
                          <a:solidFill>
                            <a:srgbClr val="022455"/>
                          </a:solidFill>
                          <a:latin typeface="Montserrat 2"/>
                        </a:rPr>
                        <a:t>Student-centered</a:t>
                      </a:r>
                    </a:p>
                    <a:p>
                      <a:pPr marL="457200" indent="-457200" algn="l">
                        <a:lnSpc>
                          <a:spcPts val="4199"/>
                        </a:lnSpc>
                        <a:buFont typeface="Arial" panose="020B0604020202020204" pitchFamily="34" charset="0"/>
                        <a:buChar char="•"/>
                        <a:defRPr/>
                      </a:pPr>
                      <a:r>
                        <a:rPr lang="en-US" sz="2999" dirty="0">
                          <a:solidFill>
                            <a:srgbClr val="022455"/>
                          </a:solidFill>
                          <a:latin typeface="Montserrat 2"/>
                        </a:rPr>
                        <a:t>Trauma-informed</a:t>
                      </a:r>
                    </a:p>
                    <a:p>
                      <a:pPr marL="457200" indent="-457200" algn="l">
                        <a:lnSpc>
                          <a:spcPts val="4199"/>
                        </a:lnSpc>
                        <a:buFont typeface="Arial" panose="020B0604020202020204" pitchFamily="34" charset="0"/>
                        <a:buChar char="•"/>
                        <a:defRPr/>
                      </a:pPr>
                      <a:r>
                        <a:rPr lang="en-US" sz="2999" dirty="0">
                          <a:solidFill>
                            <a:srgbClr val="022455"/>
                          </a:solidFill>
                          <a:latin typeface="Montserrat 2"/>
                        </a:rPr>
                        <a:t>Healing focused</a:t>
                      </a:r>
                    </a:p>
                    <a:p>
                      <a:pPr marL="457200" indent="-457200" algn="l">
                        <a:lnSpc>
                          <a:spcPts val="4199"/>
                        </a:lnSpc>
                        <a:buFont typeface="Arial" panose="020B0604020202020204" pitchFamily="34" charset="0"/>
                        <a:buChar char="•"/>
                        <a:defRPr/>
                      </a:pPr>
                      <a:r>
                        <a:rPr lang="en-US" sz="2999" dirty="0">
                          <a:solidFill>
                            <a:srgbClr val="022455"/>
                          </a:solidFill>
                          <a:latin typeface="Montserrat 2"/>
                        </a:rPr>
                        <a:t>Reduced timeframe</a:t>
                      </a:r>
                    </a:p>
                    <a:p>
                      <a:pPr marL="457200" indent="-457200" algn="l">
                        <a:lnSpc>
                          <a:spcPts val="4199"/>
                        </a:lnSpc>
                        <a:buFont typeface="Arial" panose="020B0604020202020204" pitchFamily="34" charset="0"/>
                        <a:buChar char="•"/>
                        <a:defRPr/>
                      </a:pPr>
                      <a:r>
                        <a:rPr lang="en-US" sz="2999" dirty="0">
                          <a:solidFill>
                            <a:srgbClr val="022455"/>
                          </a:solidFill>
                          <a:latin typeface="Montserrat 2"/>
                        </a:rPr>
                        <a:t>Avoids grievance procedures</a:t>
                      </a:r>
                    </a:p>
                    <a:p>
                      <a:pPr marL="457200" indent="-457200" algn="l">
                        <a:lnSpc>
                          <a:spcPts val="4199"/>
                        </a:lnSpc>
                        <a:buFont typeface="Arial" panose="020B0604020202020204" pitchFamily="34" charset="0"/>
                        <a:buChar char="•"/>
                        <a:defRPr/>
                      </a:pPr>
                      <a:r>
                        <a:rPr lang="en-US" sz="2999" dirty="0">
                          <a:solidFill>
                            <a:srgbClr val="022455"/>
                          </a:solidFill>
                          <a:latin typeface="Montserrat 2"/>
                        </a:rPr>
                        <a:t>Restorative</a:t>
                      </a:r>
                    </a:p>
                    <a:p>
                      <a:pPr marL="457200" indent="-457200" algn="l">
                        <a:lnSpc>
                          <a:spcPts val="4199"/>
                        </a:lnSpc>
                        <a:buFont typeface="Arial" panose="020B0604020202020204" pitchFamily="34" charset="0"/>
                        <a:buChar char="•"/>
                        <a:defRPr/>
                      </a:pPr>
                      <a:r>
                        <a:rPr lang="en-US" sz="2999" dirty="0">
                          <a:solidFill>
                            <a:srgbClr val="022455"/>
                          </a:solidFill>
                          <a:latin typeface="Montserrat 2"/>
                        </a:rPr>
                        <a:t>Can focus on learning over punishment</a:t>
                      </a:r>
                    </a:p>
                    <a:p>
                      <a:pPr marL="0" indent="0" algn="l">
                        <a:lnSpc>
                          <a:spcPts val="4199"/>
                        </a:lnSpc>
                        <a:buFont typeface="Arial" panose="020B0604020202020204" pitchFamily="34" charset="0"/>
                        <a:buNone/>
                        <a:defRPr/>
                      </a:pPr>
                      <a:endParaRPr lang="en-US" sz="2999" dirty="0">
                        <a:solidFill>
                          <a:srgbClr val="022455"/>
                        </a:solidFill>
                        <a:latin typeface="Montserrat 2"/>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11" name="Table 7">
            <a:extLst>
              <a:ext uri="{FF2B5EF4-FFF2-40B4-BE49-F238E27FC236}">
                <a16:creationId xmlns:a16="http://schemas.microsoft.com/office/drawing/2014/main" id="{CB5FD10A-1278-4090-A75E-6AEE061F0E59}"/>
              </a:ext>
            </a:extLst>
          </p:cNvPr>
          <p:cNvGraphicFramePr>
            <a:graphicFrameLocks noGrp="1"/>
          </p:cNvGraphicFramePr>
          <p:nvPr>
            <p:extLst>
              <p:ext uri="{D42A27DB-BD31-4B8C-83A1-F6EECF244321}">
                <p14:modId xmlns:p14="http://schemas.microsoft.com/office/powerpoint/2010/main" val="3248465795"/>
              </p:ext>
            </p:extLst>
          </p:nvPr>
        </p:nvGraphicFramePr>
        <p:xfrm>
          <a:off x="6477000" y="1253628"/>
          <a:ext cx="5917504" cy="6783752"/>
        </p:xfrm>
        <a:graphic>
          <a:graphicData uri="http://schemas.openxmlformats.org/drawingml/2006/table">
            <a:tbl>
              <a:tblPr/>
              <a:tblGrid>
                <a:gridCol w="5917504">
                  <a:extLst>
                    <a:ext uri="{9D8B030D-6E8A-4147-A177-3AD203B41FA5}">
                      <a16:colId xmlns:a16="http://schemas.microsoft.com/office/drawing/2014/main" val="20000"/>
                    </a:ext>
                  </a:extLst>
                </a:gridCol>
              </a:tblGrid>
              <a:tr h="985507">
                <a:tc>
                  <a:txBody>
                    <a:bodyPr/>
                    <a:lstStyle/>
                    <a:p>
                      <a:pPr algn="ctr">
                        <a:lnSpc>
                          <a:spcPts val="5599"/>
                        </a:lnSpc>
                        <a:defRPr/>
                      </a:pPr>
                      <a:r>
                        <a:rPr lang="en-US" sz="3999" dirty="0">
                          <a:solidFill>
                            <a:srgbClr val="022455"/>
                          </a:solidFill>
                          <a:latin typeface="Merriweather Bold" panose="00000800000000000000" pitchFamily="2" charset="0"/>
                        </a:rPr>
                        <a:t>-</a:t>
                      </a:r>
                      <a:endParaRPr lang="en-US" sz="1100" dirty="0">
                        <a:latin typeface="Merriweather Bold" panose="00000800000000000000" pitchFamily="2" charset="0"/>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0"/>
                  </a:ext>
                </a:extLst>
              </a:tr>
              <a:tr h="5736764">
                <a:tc>
                  <a:txBody>
                    <a:bodyPr/>
                    <a:lstStyle/>
                    <a:p>
                      <a:pPr marL="457200" indent="-457200" algn="l">
                        <a:lnSpc>
                          <a:spcPts val="4199"/>
                        </a:lnSpc>
                        <a:buFont typeface="Arial" panose="020B0604020202020204" pitchFamily="34" charset="0"/>
                        <a:buChar char="•"/>
                        <a:defRPr/>
                      </a:pPr>
                      <a:r>
                        <a:rPr lang="en-US" sz="2999" dirty="0">
                          <a:solidFill>
                            <a:srgbClr val="022455"/>
                          </a:solidFill>
                          <a:latin typeface="Montserrat 2"/>
                        </a:rPr>
                        <a:t>Not always appropriate- type of offense/ students.</a:t>
                      </a:r>
                    </a:p>
                    <a:p>
                      <a:pPr marL="457200" indent="-457200" algn="l">
                        <a:lnSpc>
                          <a:spcPts val="4199"/>
                        </a:lnSpc>
                        <a:buFont typeface="Arial" panose="020B0604020202020204" pitchFamily="34" charset="0"/>
                        <a:buChar char="•"/>
                        <a:defRPr/>
                      </a:pPr>
                      <a:r>
                        <a:rPr lang="en-US" sz="2999" dirty="0">
                          <a:solidFill>
                            <a:srgbClr val="022455"/>
                          </a:solidFill>
                          <a:latin typeface="Montserrat 2"/>
                        </a:rPr>
                        <a:t>Less “guardrails”</a:t>
                      </a:r>
                    </a:p>
                    <a:p>
                      <a:pPr marL="457200" indent="-457200" algn="l">
                        <a:lnSpc>
                          <a:spcPts val="4199"/>
                        </a:lnSpc>
                        <a:buFont typeface="Arial" panose="020B0604020202020204" pitchFamily="34" charset="0"/>
                        <a:buChar char="•"/>
                        <a:defRPr/>
                      </a:pPr>
                      <a:r>
                        <a:rPr lang="en-US" sz="2999" dirty="0">
                          <a:solidFill>
                            <a:srgbClr val="022455"/>
                          </a:solidFill>
                          <a:latin typeface="Montserrat 2"/>
                        </a:rPr>
                        <a:t>Criticisms of being “soft” on discipline</a:t>
                      </a:r>
                    </a:p>
                    <a:p>
                      <a:pPr marL="457200" indent="-457200" algn="l">
                        <a:lnSpc>
                          <a:spcPts val="4199"/>
                        </a:lnSpc>
                        <a:buFont typeface="Arial" panose="020B0604020202020204" pitchFamily="34" charset="0"/>
                        <a:buChar char="•"/>
                        <a:defRPr/>
                      </a:pPr>
                      <a:r>
                        <a:rPr lang="en-US" sz="2999" dirty="0">
                          <a:solidFill>
                            <a:srgbClr val="022455"/>
                          </a:solidFill>
                          <a:latin typeface="Montserrat 2"/>
                        </a:rPr>
                        <a:t>Requires skilled facilitators and a well-designed process</a:t>
                      </a: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515620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0" y="9196665"/>
            <a:ext cx="18288000" cy="137835"/>
          </a:xfrm>
          <a:prstGeom prst="rect">
            <a:avLst/>
          </a:prstGeom>
          <a:solidFill>
            <a:srgbClr val="940019"/>
          </a:solidFill>
        </p:spPr>
      </p:sp>
      <p:sp>
        <p:nvSpPr>
          <p:cNvPr id="3" name="Freeform 3"/>
          <p:cNvSpPr/>
          <p:nvPr/>
        </p:nvSpPr>
        <p:spPr>
          <a:xfrm>
            <a:off x="7313740" y="1028700"/>
            <a:ext cx="3660520" cy="3660520"/>
          </a:xfrm>
          <a:custGeom>
            <a:avLst/>
            <a:gdLst/>
            <a:ahLst/>
            <a:cxnLst/>
            <a:rect l="l" t="t" r="r" b="b"/>
            <a:pathLst>
              <a:path w="3660520" h="3660520">
                <a:moveTo>
                  <a:pt x="0" y="0"/>
                </a:moveTo>
                <a:lnTo>
                  <a:pt x="3660520" y="0"/>
                </a:lnTo>
                <a:lnTo>
                  <a:pt x="3660520" y="3660520"/>
                </a:lnTo>
                <a:lnTo>
                  <a:pt x="0" y="3660520"/>
                </a:lnTo>
                <a:lnTo>
                  <a:pt x="0" y="0"/>
                </a:lnTo>
                <a:close/>
              </a:path>
            </a:pathLst>
          </a:custGeom>
          <a:blipFill>
            <a:blip r:embed="rId2"/>
            <a:stretch>
              <a:fillRect/>
            </a:stretch>
          </a:blipFill>
        </p:spPr>
      </p:sp>
      <p:sp>
        <p:nvSpPr>
          <p:cNvPr id="4" name="TextBox 4"/>
          <p:cNvSpPr txBox="1"/>
          <p:nvPr/>
        </p:nvSpPr>
        <p:spPr>
          <a:xfrm>
            <a:off x="1232476" y="9555480"/>
            <a:ext cx="15823048" cy="396240"/>
          </a:xfrm>
          <a:prstGeom prst="rect">
            <a:avLst/>
          </a:prstGeom>
        </p:spPr>
        <p:txBody>
          <a:bodyPr lIns="0" tIns="0" rIns="0" bIns="0" rtlCol="0" anchor="t">
            <a:spAutoFit/>
          </a:bodyPr>
          <a:lstStyle/>
          <a:p>
            <a:pPr algn="r">
              <a:lnSpc>
                <a:spcPts val="3359"/>
              </a:lnSpc>
            </a:pPr>
            <a:r>
              <a:rPr lang="en-US" sz="2400" spc="192" dirty="0">
                <a:solidFill>
                  <a:srgbClr val="FFFFFF"/>
                </a:solidFill>
                <a:latin typeface="Montserrat 1"/>
              </a:rPr>
              <a:t>Appel, Yost &amp; Zee LLP</a:t>
            </a:r>
          </a:p>
        </p:txBody>
      </p:sp>
      <p:sp>
        <p:nvSpPr>
          <p:cNvPr id="5" name="TextBox 5"/>
          <p:cNvSpPr txBox="1"/>
          <p:nvPr/>
        </p:nvSpPr>
        <p:spPr>
          <a:xfrm>
            <a:off x="2895600" y="4637265"/>
            <a:ext cx="12090094" cy="1047723"/>
          </a:xfrm>
          <a:prstGeom prst="rect">
            <a:avLst/>
          </a:prstGeom>
        </p:spPr>
        <p:txBody>
          <a:bodyPr wrap="square" lIns="0" tIns="0" rIns="0" bIns="0" rtlCol="0" anchor="t">
            <a:spAutoFit/>
          </a:bodyPr>
          <a:lstStyle/>
          <a:p>
            <a:pPr algn="ctr">
              <a:lnSpc>
                <a:spcPts val="8646"/>
              </a:lnSpc>
            </a:pPr>
            <a:r>
              <a:rPr lang="en-US" sz="6600" spc="191" dirty="0">
                <a:solidFill>
                  <a:srgbClr val="FFFFFF"/>
                </a:solidFill>
                <a:latin typeface="Merriweather"/>
              </a:rPr>
              <a:t>When Must We Act?</a:t>
            </a:r>
          </a:p>
        </p:txBody>
      </p:sp>
    </p:spTree>
    <p:extLst>
      <p:ext uri="{BB962C8B-B14F-4D97-AF65-F5344CB8AC3E}">
        <p14:creationId xmlns:p14="http://schemas.microsoft.com/office/powerpoint/2010/main" val="37748900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graphicFrame>
        <p:nvGraphicFramePr>
          <p:cNvPr id="7" name="Table 7"/>
          <p:cNvGraphicFramePr>
            <a:graphicFrameLocks noGrp="1"/>
          </p:cNvGraphicFramePr>
          <p:nvPr>
            <p:extLst>
              <p:ext uri="{D42A27DB-BD31-4B8C-83A1-F6EECF244321}">
                <p14:modId xmlns:p14="http://schemas.microsoft.com/office/powerpoint/2010/main" val="2950115441"/>
              </p:ext>
            </p:extLst>
          </p:nvPr>
        </p:nvGraphicFramePr>
        <p:xfrm>
          <a:off x="7620000" y="3086100"/>
          <a:ext cx="9143999" cy="4626008"/>
        </p:xfrm>
        <a:graphic>
          <a:graphicData uri="http://schemas.openxmlformats.org/drawingml/2006/table">
            <a:tbl>
              <a:tblPr/>
              <a:tblGrid>
                <a:gridCol w="4478601">
                  <a:extLst>
                    <a:ext uri="{9D8B030D-6E8A-4147-A177-3AD203B41FA5}">
                      <a16:colId xmlns:a16="http://schemas.microsoft.com/office/drawing/2014/main" val="20000"/>
                    </a:ext>
                  </a:extLst>
                </a:gridCol>
                <a:gridCol w="4665398">
                  <a:extLst>
                    <a:ext uri="{9D8B030D-6E8A-4147-A177-3AD203B41FA5}">
                      <a16:colId xmlns:a16="http://schemas.microsoft.com/office/drawing/2014/main" val="20001"/>
                    </a:ext>
                  </a:extLst>
                </a:gridCol>
              </a:tblGrid>
              <a:tr h="1077134">
                <a:tc>
                  <a:txBody>
                    <a:bodyPr/>
                    <a:lstStyle/>
                    <a:p>
                      <a:pPr algn="ctr">
                        <a:lnSpc>
                          <a:spcPts val="3505"/>
                        </a:lnSpc>
                        <a:defRPr/>
                      </a:pPr>
                      <a:r>
                        <a:rPr lang="en-US" sz="2503" dirty="0">
                          <a:solidFill>
                            <a:srgbClr val="FFFFFF"/>
                          </a:solidFill>
                          <a:latin typeface="Montserrat Light" panose="020B0604020202020204" charset="0"/>
                        </a:rPr>
                        <a:t>Sex Discrimination</a:t>
                      </a:r>
                      <a:endParaRPr lang="en-US" sz="1100" dirty="0">
                        <a:latin typeface="Montserrat Light" panose="020B0604020202020204" charset="0"/>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solidFill>
                      <a:srgbClr val="022455"/>
                    </a:solidFill>
                  </a:tcPr>
                </a:tc>
                <a:tc>
                  <a:txBody>
                    <a:bodyPr/>
                    <a:lstStyle/>
                    <a:p>
                      <a:pPr algn="ctr">
                        <a:lnSpc>
                          <a:spcPts val="3505"/>
                        </a:lnSpc>
                        <a:defRPr/>
                      </a:pPr>
                      <a:r>
                        <a:rPr lang="en-US" sz="2503" dirty="0">
                          <a:solidFill>
                            <a:srgbClr val="FFFFFF"/>
                          </a:solidFill>
                          <a:latin typeface="Montserrat Light" panose="020B0604020202020204" charset="0"/>
                        </a:rPr>
                        <a:t>Sex-Based Harassment</a:t>
                      </a:r>
                      <a:endParaRPr lang="en-US" sz="1100" dirty="0">
                        <a:latin typeface="Montserrat Light" panose="020B0604020202020204" charset="0"/>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solidFill>
                      <a:srgbClr val="022455"/>
                    </a:solidFill>
                  </a:tcPr>
                </a:tc>
                <a:extLst>
                  <a:ext uri="{0D108BD9-81ED-4DB2-BD59-A6C34878D82A}">
                    <a16:rowId xmlns:a16="http://schemas.microsoft.com/office/drawing/2014/main" val="10000"/>
                  </a:ext>
                </a:extLst>
              </a:tr>
              <a:tr h="3548874">
                <a:tc>
                  <a:txBody>
                    <a:bodyPr/>
                    <a:lstStyle/>
                    <a:p>
                      <a:pPr marL="800100" lvl="1" indent="-342900" algn="l">
                        <a:lnSpc>
                          <a:spcPts val="3365"/>
                        </a:lnSpc>
                        <a:buFont typeface="Arial" panose="020B0604020202020204" pitchFamily="34" charset="0"/>
                        <a:buChar char="•"/>
                        <a:defRPr/>
                      </a:pPr>
                      <a:r>
                        <a:rPr lang="en-US" sz="2403" dirty="0">
                          <a:solidFill>
                            <a:srgbClr val="022455"/>
                          </a:solidFill>
                          <a:latin typeface="Montserrat Light" panose="020B0604020202020204" charset="0"/>
                        </a:rPr>
                        <a:t>Sex Stereotypes</a:t>
                      </a:r>
                      <a:endParaRPr lang="en-US" sz="1100" dirty="0">
                        <a:latin typeface="Montserrat Light" panose="020B0604020202020204" charset="0"/>
                      </a:endParaRPr>
                    </a:p>
                    <a:p>
                      <a:pPr marL="800100" lvl="1" indent="-342900" algn="l">
                        <a:lnSpc>
                          <a:spcPts val="3365"/>
                        </a:lnSpc>
                        <a:buFont typeface="Arial" panose="020B0604020202020204" pitchFamily="34" charset="0"/>
                        <a:buChar char="•"/>
                      </a:pPr>
                      <a:r>
                        <a:rPr lang="en-US" sz="2403" dirty="0">
                          <a:solidFill>
                            <a:srgbClr val="022455"/>
                          </a:solidFill>
                          <a:latin typeface="Montserrat Light" panose="020B0604020202020204" charset="0"/>
                        </a:rPr>
                        <a:t>Sex Characteristics</a:t>
                      </a:r>
                    </a:p>
                    <a:p>
                      <a:pPr marL="800100" lvl="1" indent="-342900" algn="l">
                        <a:lnSpc>
                          <a:spcPts val="3365"/>
                        </a:lnSpc>
                        <a:buFont typeface="Arial" panose="020B0604020202020204" pitchFamily="34" charset="0"/>
                        <a:buChar char="•"/>
                      </a:pPr>
                      <a:r>
                        <a:rPr lang="en-US" sz="2403" dirty="0">
                          <a:solidFill>
                            <a:srgbClr val="022455"/>
                          </a:solidFill>
                          <a:latin typeface="Montserrat Light" panose="020B0604020202020204" charset="0"/>
                        </a:rPr>
                        <a:t>Sexual Orientation</a:t>
                      </a:r>
                    </a:p>
                    <a:p>
                      <a:pPr marL="800100" lvl="1" indent="-342900" algn="l">
                        <a:lnSpc>
                          <a:spcPts val="3365"/>
                        </a:lnSpc>
                        <a:buFont typeface="Arial" panose="020B0604020202020204" pitchFamily="34" charset="0"/>
                        <a:buChar char="•"/>
                      </a:pPr>
                      <a:r>
                        <a:rPr lang="en-US" sz="2403" dirty="0">
                          <a:solidFill>
                            <a:srgbClr val="022455"/>
                          </a:solidFill>
                          <a:latin typeface="Montserrat Light" panose="020B0604020202020204" charset="0"/>
                        </a:rPr>
                        <a:t>Gender Identity</a:t>
                      </a:r>
                    </a:p>
                    <a:p>
                      <a:pPr marL="800100" lvl="1" indent="-342900" algn="l">
                        <a:lnSpc>
                          <a:spcPts val="3365"/>
                        </a:lnSpc>
                        <a:buFont typeface="Arial" panose="020B0604020202020204" pitchFamily="34" charset="0"/>
                        <a:buChar char="•"/>
                      </a:pPr>
                      <a:r>
                        <a:rPr lang="en-US" sz="2403" dirty="0">
                          <a:solidFill>
                            <a:srgbClr val="022455"/>
                          </a:solidFill>
                          <a:latin typeface="Montserrat Light" panose="020B0604020202020204" charset="0"/>
                        </a:rPr>
                        <a:t>Pregnancy / Parental Status</a:t>
                      </a: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marL="800100" lvl="1" indent="-342900" algn="l">
                        <a:lnSpc>
                          <a:spcPts val="3365"/>
                        </a:lnSpc>
                        <a:buFont typeface="Arial" panose="020B0604020202020204" pitchFamily="34" charset="0"/>
                        <a:buChar char="•"/>
                        <a:defRPr/>
                      </a:pPr>
                      <a:r>
                        <a:rPr lang="en-US" sz="2403" dirty="0">
                          <a:solidFill>
                            <a:srgbClr val="022455"/>
                          </a:solidFill>
                          <a:latin typeface="Montserrat Light" panose="020B0604020202020204" charset="0"/>
                        </a:rPr>
                        <a:t>Quid Pro Quo</a:t>
                      </a:r>
                      <a:endParaRPr lang="en-US" sz="1100" dirty="0">
                        <a:latin typeface="Montserrat Light" panose="020B0604020202020204" charset="0"/>
                      </a:endParaRPr>
                    </a:p>
                    <a:p>
                      <a:pPr marL="800100" lvl="1" indent="-342900" algn="l">
                        <a:lnSpc>
                          <a:spcPts val="3365"/>
                        </a:lnSpc>
                        <a:buFont typeface="Arial" panose="020B0604020202020204" pitchFamily="34" charset="0"/>
                        <a:buChar char="•"/>
                      </a:pPr>
                      <a:r>
                        <a:rPr lang="en-US" sz="2403" dirty="0">
                          <a:solidFill>
                            <a:srgbClr val="022455"/>
                          </a:solidFill>
                          <a:latin typeface="Montserrat Light" panose="020B0604020202020204" charset="0"/>
                        </a:rPr>
                        <a:t>Hostile Environment</a:t>
                      </a:r>
                    </a:p>
                    <a:p>
                      <a:pPr marL="800100" lvl="1" indent="-342900" algn="l">
                        <a:lnSpc>
                          <a:spcPts val="3365"/>
                        </a:lnSpc>
                        <a:buFont typeface="Arial" panose="020B0604020202020204" pitchFamily="34" charset="0"/>
                        <a:buChar char="•"/>
                      </a:pPr>
                      <a:r>
                        <a:rPr lang="en-US" sz="2403" dirty="0">
                          <a:solidFill>
                            <a:srgbClr val="022455"/>
                          </a:solidFill>
                          <a:latin typeface="Montserrat Light" panose="020B0604020202020204" charset="0"/>
                        </a:rPr>
                        <a:t>Certain Crimes</a:t>
                      </a:r>
                    </a:p>
                    <a:p>
                      <a:pPr marL="800100" lvl="1" indent="-342900" algn="l">
                        <a:lnSpc>
                          <a:spcPts val="3365"/>
                        </a:lnSpc>
                        <a:buFont typeface="Arial" panose="020B0604020202020204" pitchFamily="34" charset="0"/>
                        <a:buChar char="•"/>
                      </a:pPr>
                      <a:r>
                        <a:rPr lang="en-US" sz="2400" dirty="0">
                          <a:solidFill>
                            <a:srgbClr val="022455"/>
                          </a:solidFill>
                          <a:latin typeface="Montserrat Light" panose="020B0604020202020204" charset="0"/>
                        </a:rPr>
                        <a:t>Sexual Assault, Stalking/Dating Domestic Violence</a:t>
                      </a: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TextBox 8"/>
          <p:cNvSpPr txBox="1"/>
          <p:nvPr/>
        </p:nvSpPr>
        <p:spPr>
          <a:xfrm>
            <a:off x="6229349" y="845530"/>
            <a:ext cx="11925300" cy="816121"/>
          </a:xfrm>
          <a:prstGeom prst="rect">
            <a:avLst/>
          </a:prstGeom>
        </p:spPr>
        <p:txBody>
          <a:bodyPr wrap="square" lIns="0" tIns="0" rIns="0" bIns="0" rtlCol="0" anchor="t">
            <a:spAutoFit/>
          </a:bodyPr>
          <a:lstStyle/>
          <a:p>
            <a:pPr algn="ctr">
              <a:lnSpc>
                <a:spcPts val="6789"/>
              </a:lnSpc>
            </a:pPr>
            <a:r>
              <a:rPr lang="en-US" sz="4400" dirty="0">
                <a:solidFill>
                  <a:srgbClr val="022455"/>
                </a:solidFill>
                <a:latin typeface="Merriweather Bold"/>
              </a:rPr>
              <a:t>What Triggers a Response Obligation</a:t>
            </a:r>
            <a:r>
              <a:rPr lang="en-US" sz="4849" dirty="0">
                <a:solidFill>
                  <a:srgbClr val="022455"/>
                </a:solidFill>
                <a:latin typeface="Merriweather Bold"/>
              </a:rPr>
              <a:t>?</a:t>
            </a:r>
          </a:p>
        </p:txBody>
      </p:sp>
      <p:grpSp>
        <p:nvGrpSpPr>
          <p:cNvPr id="9" name="Group 6">
            <a:extLst>
              <a:ext uri="{FF2B5EF4-FFF2-40B4-BE49-F238E27FC236}">
                <a16:creationId xmlns:a16="http://schemas.microsoft.com/office/drawing/2014/main" id="{A9DB3B3D-A10D-4B80-A6A0-85347CDDA7C8}"/>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1591698E-A958-4495-A72D-AB3DB3CEBB66}"/>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B4F5425D-8DA9-46CE-B500-F8871C4CFDCC}"/>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615684" y="933450"/>
            <a:ext cx="10543443" cy="878841"/>
          </a:xfrm>
          <a:prstGeom prst="rect">
            <a:avLst/>
          </a:prstGeom>
        </p:spPr>
        <p:txBody>
          <a:bodyPr lIns="0" tIns="0" rIns="0" bIns="0" rtlCol="0" anchor="t">
            <a:spAutoFit/>
          </a:bodyPr>
          <a:lstStyle/>
          <a:p>
            <a:pPr algn="ctr">
              <a:lnSpc>
                <a:spcPts val="7209"/>
              </a:lnSpc>
            </a:pPr>
            <a:r>
              <a:rPr lang="en-US" sz="5149" dirty="0">
                <a:solidFill>
                  <a:srgbClr val="022455"/>
                </a:solidFill>
                <a:latin typeface="Merriweather Bold"/>
              </a:rPr>
              <a:t>“</a:t>
            </a:r>
            <a:r>
              <a:rPr lang="en-US" sz="4400" dirty="0">
                <a:solidFill>
                  <a:srgbClr val="022455"/>
                </a:solidFill>
                <a:latin typeface="Merriweather Bold"/>
              </a:rPr>
              <a:t>Knowledge” Standard</a:t>
            </a:r>
            <a:endParaRPr lang="en-US" sz="5149" dirty="0">
              <a:solidFill>
                <a:srgbClr val="022455"/>
              </a:solidFill>
              <a:latin typeface="Merriweather Bold"/>
            </a:endParaRPr>
          </a:p>
        </p:txBody>
      </p:sp>
      <p:sp>
        <p:nvSpPr>
          <p:cNvPr id="5" name="TextBox 5"/>
          <p:cNvSpPr txBox="1"/>
          <p:nvPr/>
        </p:nvSpPr>
        <p:spPr>
          <a:xfrm>
            <a:off x="7277512" y="2182126"/>
            <a:ext cx="9881614" cy="5634299"/>
          </a:xfrm>
          <a:prstGeom prst="rect">
            <a:avLst/>
          </a:prstGeom>
        </p:spPr>
        <p:txBody>
          <a:bodyPr lIns="0" tIns="0" rIns="0" bIns="0" rtlCol="0" anchor="t">
            <a:spAutoFit/>
          </a:bodyPr>
          <a:lstStyle/>
          <a:p>
            <a:pPr algn="l">
              <a:lnSpc>
                <a:spcPts val="4528"/>
              </a:lnSpc>
            </a:pPr>
            <a:r>
              <a:rPr lang="en-US" sz="3018" spc="30" dirty="0">
                <a:solidFill>
                  <a:srgbClr val="022455"/>
                </a:solidFill>
                <a:latin typeface="Montserrat Light"/>
              </a:rPr>
              <a:t>Actual knowledge is no longer the required factor triggering notice and a schools’ response obligation. </a:t>
            </a:r>
          </a:p>
          <a:p>
            <a:pPr algn="l">
              <a:lnSpc>
                <a:spcPts val="4528"/>
              </a:lnSpc>
            </a:pPr>
            <a:endParaRPr lang="en-US" sz="3018" spc="30" dirty="0">
              <a:solidFill>
                <a:srgbClr val="022455"/>
              </a:solidFill>
              <a:latin typeface="Montserrat Light"/>
            </a:endParaRPr>
          </a:p>
          <a:p>
            <a:pPr algn="l">
              <a:lnSpc>
                <a:spcPts val="4528"/>
              </a:lnSpc>
            </a:pPr>
            <a:r>
              <a:rPr lang="en-US" sz="3018" spc="30" dirty="0">
                <a:solidFill>
                  <a:srgbClr val="022455"/>
                </a:solidFill>
                <a:latin typeface="Montserrat Light Bold"/>
              </a:rPr>
              <a:t>2024 STANDARD – 34 CFR 106.44(a)</a:t>
            </a:r>
          </a:p>
          <a:p>
            <a:pPr algn="l">
              <a:lnSpc>
                <a:spcPts val="4528"/>
              </a:lnSpc>
            </a:pPr>
            <a:r>
              <a:rPr lang="en-US" sz="3018" spc="30" dirty="0">
                <a:solidFill>
                  <a:srgbClr val="022455"/>
                </a:solidFill>
                <a:latin typeface="Montserrat Light"/>
              </a:rPr>
              <a:t>A school district </a:t>
            </a:r>
            <a:r>
              <a:rPr lang="en-US" sz="3018" u="sng" spc="30" dirty="0">
                <a:solidFill>
                  <a:srgbClr val="022455"/>
                </a:solidFill>
                <a:latin typeface="Montserrat Light"/>
              </a:rPr>
              <a:t>with knowledge</a:t>
            </a:r>
            <a:r>
              <a:rPr lang="en-US" sz="3018" spc="30" dirty="0">
                <a:solidFill>
                  <a:srgbClr val="022455"/>
                </a:solidFill>
                <a:latin typeface="Montserrat Light"/>
              </a:rPr>
              <a:t> of conduct that reasonably may constitute </a:t>
            </a:r>
            <a:r>
              <a:rPr lang="en-US" sz="3018" u="sng" spc="30" dirty="0">
                <a:solidFill>
                  <a:srgbClr val="022455"/>
                </a:solidFill>
                <a:latin typeface="Montserrat Light"/>
              </a:rPr>
              <a:t>sex discrimination</a:t>
            </a:r>
            <a:r>
              <a:rPr lang="en-US" sz="3018" spc="30" dirty="0">
                <a:solidFill>
                  <a:srgbClr val="022455"/>
                </a:solidFill>
                <a:latin typeface="Montserrat Light"/>
              </a:rPr>
              <a:t> in its </a:t>
            </a:r>
            <a:r>
              <a:rPr lang="en-US" sz="3018" u="sng" spc="30" dirty="0">
                <a:solidFill>
                  <a:srgbClr val="022455"/>
                </a:solidFill>
                <a:latin typeface="Montserrat Light"/>
              </a:rPr>
              <a:t>education program or activity</a:t>
            </a:r>
            <a:r>
              <a:rPr lang="en-US" sz="3018" spc="30" dirty="0">
                <a:solidFill>
                  <a:srgbClr val="022455"/>
                </a:solidFill>
                <a:latin typeface="Montserrat Light"/>
              </a:rPr>
              <a:t> must respond </a:t>
            </a:r>
            <a:r>
              <a:rPr lang="en-US" sz="3018" u="sng" spc="30" dirty="0">
                <a:solidFill>
                  <a:srgbClr val="022455"/>
                </a:solidFill>
                <a:latin typeface="Montserrat Light"/>
              </a:rPr>
              <a:t>promptly and effectively</a:t>
            </a:r>
            <a:r>
              <a:rPr lang="en-US" sz="3018" spc="30" dirty="0">
                <a:solidFill>
                  <a:srgbClr val="022455"/>
                </a:solidFill>
                <a:latin typeface="Montserrat Light"/>
              </a:rPr>
              <a:t>.</a:t>
            </a:r>
          </a:p>
          <a:p>
            <a:pPr algn="l">
              <a:lnSpc>
                <a:spcPts val="3802"/>
              </a:lnSpc>
            </a:pPr>
            <a:endParaRPr lang="en-US" sz="3018" spc="30" dirty="0">
              <a:solidFill>
                <a:srgbClr val="022455"/>
              </a:solidFill>
              <a:latin typeface="Montserrat Light"/>
            </a:endParaRPr>
          </a:p>
        </p:txBody>
      </p:sp>
      <p:grpSp>
        <p:nvGrpSpPr>
          <p:cNvPr id="9" name="Group 6">
            <a:extLst>
              <a:ext uri="{FF2B5EF4-FFF2-40B4-BE49-F238E27FC236}">
                <a16:creationId xmlns:a16="http://schemas.microsoft.com/office/drawing/2014/main" id="{C478A96E-A092-4151-B88C-671CF0CFD595}"/>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311A05B2-DDA4-41EE-97AF-85B175B69693}"/>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B54AC70F-0636-4B89-8EE0-06F7E74327E1}"/>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615684" y="1353963"/>
            <a:ext cx="10543443"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Prompt and Effective</a:t>
            </a:r>
          </a:p>
        </p:txBody>
      </p:sp>
      <p:sp>
        <p:nvSpPr>
          <p:cNvPr id="5" name="TextBox 5"/>
          <p:cNvSpPr txBox="1"/>
          <p:nvPr/>
        </p:nvSpPr>
        <p:spPr>
          <a:xfrm>
            <a:off x="7239000" y="3074229"/>
            <a:ext cx="10482947" cy="3475952"/>
          </a:xfrm>
          <a:prstGeom prst="rect">
            <a:avLst/>
          </a:prstGeom>
        </p:spPr>
        <p:txBody>
          <a:bodyPr wrap="square" lIns="0" tIns="0" rIns="0" bIns="0" rtlCol="0" anchor="t">
            <a:spAutoFit/>
          </a:bodyPr>
          <a:lstStyle/>
          <a:p>
            <a:pPr algn="l">
              <a:lnSpc>
                <a:spcPts val="4678"/>
              </a:lnSpc>
            </a:pPr>
            <a:r>
              <a:rPr lang="en-US" sz="3118" spc="31" dirty="0">
                <a:solidFill>
                  <a:srgbClr val="022455"/>
                </a:solidFill>
                <a:latin typeface="Montserrat Light Bold"/>
              </a:rPr>
              <a:t>Schools must respond “promptly and effectively”</a:t>
            </a:r>
          </a:p>
          <a:p>
            <a:pPr marL="673336" lvl="1" indent="-336668" algn="l">
              <a:lnSpc>
                <a:spcPts val="4678"/>
              </a:lnSpc>
              <a:buFont typeface="Arial"/>
              <a:buChar char="•"/>
            </a:pPr>
            <a:r>
              <a:rPr lang="en-US" sz="3118" spc="31" dirty="0">
                <a:solidFill>
                  <a:srgbClr val="022455"/>
                </a:solidFill>
                <a:latin typeface="Montserrat Light"/>
              </a:rPr>
              <a:t>This replaces the prior “deliberate indifference” standard.</a:t>
            </a:r>
          </a:p>
          <a:p>
            <a:pPr marL="673336" lvl="1" indent="-336668" algn="l">
              <a:lnSpc>
                <a:spcPts val="4678"/>
              </a:lnSpc>
              <a:buFont typeface="Arial"/>
              <a:buChar char="•"/>
            </a:pPr>
            <a:endParaRPr lang="en-US" sz="3118" spc="31" dirty="0">
              <a:solidFill>
                <a:srgbClr val="022455"/>
              </a:solidFill>
              <a:latin typeface="Montserrat Light"/>
            </a:endParaRPr>
          </a:p>
          <a:p>
            <a:pPr marL="673336" lvl="1" indent="-336668" algn="l">
              <a:lnSpc>
                <a:spcPts val="4678"/>
              </a:lnSpc>
              <a:buFont typeface="Arial"/>
              <a:buChar char="•"/>
            </a:pPr>
            <a:r>
              <a:rPr lang="en-US" sz="3118" spc="31" dirty="0">
                <a:solidFill>
                  <a:srgbClr val="022455"/>
                </a:solidFill>
                <a:latin typeface="Montserrat Light"/>
              </a:rPr>
              <a:t>Doing nothing is neither prompt nor effective.</a:t>
            </a:r>
          </a:p>
          <a:p>
            <a:pPr algn="l">
              <a:lnSpc>
                <a:spcPts val="3952"/>
              </a:lnSpc>
            </a:pPr>
            <a:endParaRPr lang="en-US" sz="3118" spc="31" dirty="0">
              <a:solidFill>
                <a:srgbClr val="022455"/>
              </a:solidFill>
              <a:latin typeface="Montserrat Light"/>
            </a:endParaRPr>
          </a:p>
        </p:txBody>
      </p:sp>
      <p:sp>
        <p:nvSpPr>
          <p:cNvPr id="9" name="TextBox 9"/>
          <p:cNvSpPr txBox="1"/>
          <p:nvPr/>
        </p:nvSpPr>
        <p:spPr>
          <a:xfrm>
            <a:off x="16279091" y="8548255"/>
            <a:ext cx="1668081" cy="284693"/>
          </a:xfrm>
          <a:prstGeom prst="rect">
            <a:avLst/>
          </a:prstGeom>
        </p:spPr>
        <p:txBody>
          <a:bodyPr wrap="square" lIns="0" tIns="0" rIns="0" bIns="0" rtlCol="0" anchor="t">
            <a:spAutoFit/>
          </a:bodyPr>
          <a:lstStyle/>
          <a:p>
            <a:pPr algn="ctr">
              <a:lnSpc>
                <a:spcPts val="2379"/>
              </a:lnSpc>
            </a:pPr>
            <a:r>
              <a:rPr lang="en-US" sz="1699" dirty="0">
                <a:solidFill>
                  <a:srgbClr val="940019"/>
                </a:solidFill>
                <a:latin typeface="Montserrat 2 Bold"/>
              </a:rPr>
              <a:t>34 CFR 106.44</a:t>
            </a:r>
          </a:p>
        </p:txBody>
      </p:sp>
      <p:grpSp>
        <p:nvGrpSpPr>
          <p:cNvPr id="10" name="Group 6">
            <a:extLst>
              <a:ext uri="{FF2B5EF4-FFF2-40B4-BE49-F238E27FC236}">
                <a16:creationId xmlns:a16="http://schemas.microsoft.com/office/drawing/2014/main" id="{C9DA395C-B9CD-4852-B039-FB5564C948C8}"/>
              </a:ext>
            </a:extLst>
          </p:cNvPr>
          <p:cNvGrpSpPr/>
          <p:nvPr/>
        </p:nvGrpSpPr>
        <p:grpSpPr>
          <a:xfrm>
            <a:off x="0" y="9196665"/>
            <a:ext cx="18387538" cy="755055"/>
            <a:chOff x="0" y="0"/>
            <a:chExt cx="24926137" cy="1006740"/>
          </a:xfrm>
        </p:grpSpPr>
        <p:sp>
          <p:nvSpPr>
            <p:cNvPr id="11" name="AutoShape 7">
              <a:extLst>
                <a:ext uri="{FF2B5EF4-FFF2-40B4-BE49-F238E27FC236}">
                  <a16:creationId xmlns:a16="http://schemas.microsoft.com/office/drawing/2014/main" id="{C327A721-3CBE-47F3-9FD1-27E22520B8B2}"/>
                </a:ext>
              </a:extLst>
            </p:cNvPr>
            <p:cNvSpPr/>
            <p:nvPr/>
          </p:nvSpPr>
          <p:spPr>
            <a:xfrm>
              <a:off x="0" y="0"/>
              <a:ext cx="24926137" cy="131189"/>
            </a:xfrm>
            <a:prstGeom prst="rect">
              <a:avLst/>
            </a:prstGeom>
            <a:solidFill>
              <a:srgbClr val="022455"/>
            </a:solidFill>
          </p:spPr>
        </p:sp>
        <p:sp>
          <p:nvSpPr>
            <p:cNvPr id="12" name="TextBox 8">
              <a:extLst>
                <a:ext uri="{FF2B5EF4-FFF2-40B4-BE49-F238E27FC236}">
                  <a16:creationId xmlns:a16="http://schemas.microsoft.com/office/drawing/2014/main" id="{621A376B-73D4-4532-B362-A1C3B90F7914}"/>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222964" y="0"/>
            <a:ext cx="13274292" cy="10287000"/>
          </a:xfrm>
          <a:prstGeom prst="rect">
            <a:avLst/>
          </a:prstGeom>
          <a:solidFill>
            <a:srgbClr val="FBF9F7"/>
          </a:solidFill>
        </p:spPr>
        <p:txBody>
          <a:bodyPr/>
          <a:lstStyle/>
          <a:p>
            <a:endParaRPr lang="en-US" dirty="0"/>
          </a:p>
        </p:txBody>
      </p:sp>
      <p:sp>
        <p:nvSpPr>
          <p:cNvPr id="3" name="Freeform 3"/>
          <p:cNvSpPr/>
          <p:nvPr/>
        </p:nvSpPr>
        <p:spPr>
          <a:xfrm>
            <a:off x="0" y="0"/>
            <a:ext cx="6615684" cy="10302908"/>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7" name="TextBox 7"/>
          <p:cNvSpPr txBox="1"/>
          <p:nvPr/>
        </p:nvSpPr>
        <p:spPr>
          <a:xfrm>
            <a:off x="6615684" y="933450"/>
            <a:ext cx="10543443"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Notification Requirements</a:t>
            </a:r>
          </a:p>
        </p:txBody>
      </p:sp>
      <p:sp>
        <p:nvSpPr>
          <p:cNvPr id="8" name="TextBox 8"/>
          <p:cNvSpPr txBox="1"/>
          <p:nvPr/>
        </p:nvSpPr>
        <p:spPr>
          <a:xfrm>
            <a:off x="8548254" y="8049492"/>
            <a:ext cx="6749461" cy="323836"/>
          </a:xfrm>
          <a:prstGeom prst="rect">
            <a:avLst/>
          </a:prstGeom>
        </p:spPr>
        <p:txBody>
          <a:bodyPr wrap="square" lIns="0" tIns="0" rIns="0" bIns="0" rtlCol="0" anchor="t">
            <a:spAutoFit/>
          </a:bodyPr>
          <a:lstStyle/>
          <a:p>
            <a:pPr algn="ctr">
              <a:lnSpc>
                <a:spcPts val="2659"/>
              </a:lnSpc>
            </a:pPr>
            <a:endParaRPr lang="en-US" sz="1899" dirty="0">
              <a:solidFill>
                <a:srgbClr val="022455"/>
              </a:solidFill>
              <a:latin typeface="Merriweather"/>
            </a:endParaRPr>
          </a:p>
        </p:txBody>
      </p:sp>
      <p:sp>
        <p:nvSpPr>
          <p:cNvPr id="9" name="TextBox 9"/>
          <p:cNvSpPr txBox="1"/>
          <p:nvPr/>
        </p:nvSpPr>
        <p:spPr>
          <a:xfrm>
            <a:off x="15925800" y="8659127"/>
            <a:ext cx="1886905" cy="300723"/>
          </a:xfrm>
          <a:prstGeom prst="rect">
            <a:avLst/>
          </a:prstGeom>
        </p:spPr>
        <p:txBody>
          <a:bodyPr wrap="square" lIns="0" tIns="0" rIns="0" bIns="0" rtlCol="0" anchor="t">
            <a:spAutoFit/>
          </a:bodyPr>
          <a:lstStyle/>
          <a:p>
            <a:pPr algn="ctr">
              <a:lnSpc>
                <a:spcPts val="2519"/>
              </a:lnSpc>
            </a:pPr>
            <a:r>
              <a:rPr lang="en-US" sz="1799" dirty="0">
                <a:solidFill>
                  <a:srgbClr val="940019"/>
                </a:solidFill>
                <a:latin typeface="Merriweather Bold"/>
                <a:ea typeface="Merriweather Bold"/>
              </a:rPr>
              <a:t>§ 106.44(c)</a:t>
            </a:r>
          </a:p>
        </p:txBody>
      </p:sp>
      <p:sp>
        <p:nvSpPr>
          <p:cNvPr id="11" name="TextBox 10">
            <a:extLst>
              <a:ext uri="{FF2B5EF4-FFF2-40B4-BE49-F238E27FC236}">
                <a16:creationId xmlns:a16="http://schemas.microsoft.com/office/drawing/2014/main" id="{87408AF0-EABB-48DE-B61E-A609BAF82D6C}"/>
              </a:ext>
            </a:extLst>
          </p:cNvPr>
          <p:cNvSpPr txBox="1"/>
          <p:nvPr/>
        </p:nvSpPr>
        <p:spPr>
          <a:xfrm>
            <a:off x="7010400" y="2033599"/>
            <a:ext cx="11049000" cy="6555641"/>
          </a:xfrm>
          <a:prstGeom prst="rect">
            <a:avLst/>
          </a:prstGeom>
          <a:noFill/>
        </p:spPr>
        <p:txBody>
          <a:bodyPr wrap="square" rtlCol="0">
            <a:spAutoFit/>
          </a:bodyPr>
          <a:lstStyle/>
          <a:p>
            <a:r>
              <a:rPr lang="en-US" sz="2800" dirty="0">
                <a:solidFill>
                  <a:schemeClr val="tx2">
                    <a:lumMod val="75000"/>
                  </a:schemeClr>
                </a:solidFill>
                <a:latin typeface="Montserrat Light" panose="020B0604020202020204" charset="0"/>
              </a:rPr>
              <a:t>All employees, who are not confidential employees, must notify the Title IX Coordinator when the employee has </a:t>
            </a:r>
            <a:r>
              <a:rPr lang="en-US" sz="2800" u="sng" dirty="0">
                <a:solidFill>
                  <a:schemeClr val="tx2">
                    <a:lumMod val="75000"/>
                  </a:schemeClr>
                </a:solidFill>
                <a:latin typeface="Montserrat Light" panose="020B0604020202020204" charset="0"/>
              </a:rPr>
              <a:t>any information</a:t>
            </a:r>
            <a:r>
              <a:rPr lang="en-US" sz="2800" dirty="0">
                <a:solidFill>
                  <a:schemeClr val="tx2">
                    <a:lumMod val="75000"/>
                  </a:schemeClr>
                </a:solidFill>
                <a:latin typeface="Montserrat Light" panose="020B0604020202020204" charset="0"/>
              </a:rPr>
              <a:t> about conduct that reasonably may constitute sex discrimination. </a:t>
            </a:r>
          </a:p>
          <a:p>
            <a:endParaRPr lang="en-US" sz="2800" dirty="0">
              <a:solidFill>
                <a:schemeClr val="tx2">
                  <a:lumMod val="75000"/>
                </a:schemeClr>
              </a:solidFill>
              <a:latin typeface="Montserrat Light" panose="020B0604020202020204" charset="0"/>
            </a:endParaRPr>
          </a:p>
          <a:p>
            <a:r>
              <a:rPr lang="en-US" sz="2800" dirty="0">
                <a:solidFill>
                  <a:schemeClr val="tx2">
                    <a:lumMod val="75000"/>
                  </a:schemeClr>
                </a:solidFill>
                <a:latin typeface="Montserrat Light" panose="020B0604020202020204" charset="0"/>
              </a:rPr>
              <a:t>Knowledge standard expanded so that a recipient is deemed to have knowledge of sex-based discrimination in its education program or activity and an obligation to respond pursuant when any non-confidential employee has information about conduct that reasonably may constitute sex discrimination.</a:t>
            </a:r>
          </a:p>
          <a:p>
            <a:r>
              <a:rPr lang="en-US" sz="2800" dirty="0">
                <a:solidFill>
                  <a:schemeClr val="tx2">
                    <a:lumMod val="75000"/>
                  </a:schemeClr>
                </a:solidFill>
                <a:latin typeface="Montserrat Light" panose="020B0604020202020204" charset="0"/>
              </a:rPr>
              <a:t> </a:t>
            </a:r>
          </a:p>
          <a:p>
            <a:r>
              <a:rPr lang="en-US" sz="2800" dirty="0">
                <a:solidFill>
                  <a:schemeClr val="tx2">
                    <a:lumMod val="75000"/>
                  </a:schemeClr>
                </a:solidFill>
                <a:latin typeface="Montserrat Light" panose="020B0604020202020204" charset="0"/>
              </a:rPr>
              <a:t>The nature of the response required depends on the person’s role, but a recipient must ensure that all of its employees fulfill the duty to respond. </a:t>
            </a:r>
            <a:r>
              <a:rPr lang="en-US" sz="2800" i="1" dirty="0">
                <a:solidFill>
                  <a:schemeClr val="tx2">
                    <a:lumMod val="75000"/>
                  </a:schemeClr>
                </a:solidFill>
                <a:latin typeface="Montserrat Light" panose="020B0604020202020204" charset="0"/>
              </a:rPr>
              <a:t>Preamble, pages 317-318</a:t>
            </a:r>
          </a:p>
        </p:txBody>
      </p:sp>
      <p:grpSp>
        <p:nvGrpSpPr>
          <p:cNvPr id="10" name="Group 6">
            <a:extLst>
              <a:ext uri="{FF2B5EF4-FFF2-40B4-BE49-F238E27FC236}">
                <a16:creationId xmlns:a16="http://schemas.microsoft.com/office/drawing/2014/main" id="{79EBC0B8-823D-4AD7-BF66-8BB67C70B23B}"/>
              </a:ext>
            </a:extLst>
          </p:cNvPr>
          <p:cNvGrpSpPr/>
          <p:nvPr/>
        </p:nvGrpSpPr>
        <p:grpSpPr>
          <a:xfrm>
            <a:off x="0" y="9196665"/>
            <a:ext cx="18387538" cy="755055"/>
            <a:chOff x="0" y="0"/>
            <a:chExt cx="24926137" cy="1006740"/>
          </a:xfrm>
        </p:grpSpPr>
        <p:sp>
          <p:nvSpPr>
            <p:cNvPr id="12" name="AutoShape 7">
              <a:extLst>
                <a:ext uri="{FF2B5EF4-FFF2-40B4-BE49-F238E27FC236}">
                  <a16:creationId xmlns:a16="http://schemas.microsoft.com/office/drawing/2014/main" id="{58364867-C9F9-44F7-BD00-5CA92C2945A4}"/>
                </a:ext>
              </a:extLst>
            </p:cNvPr>
            <p:cNvSpPr/>
            <p:nvPr/>
          </p:nvSpPr>
          <p:spPr>
            <a:xfrm>
              <a:off x="0" y="0"/>
              <a:ext cx="24926137" cy="131189"/>
            </a:xfrm>
            <a:prstGeom prst="rect">
              <a:avLst/>
            </a:prstGeom>
            <a:solidFill>
              <a:srgbClr val="022455"/>
            </a:solidFill>
          </p:spPr>
        </p:sp>
        <p:sp>
          <p:nvSpPr>
            <p:cNvPr id="13" name="TextBox 8">
              <a:extLst>
                <a:ext uri="{FF2B5EF4-FFF2-40B4-BE49-F238E27FC236}">
                  <a16:creationId xmlns:a16="http://schemas.microsoft.com/office/drawing/2014/main" id="{F1D7228E-CA21-4C82-A0B8-BE628EDE147F}"/>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615684" y="933450"/>
            <a:ext cx="10543443" cy="839525"/>
          </a:xfrm>
          <a:prstGeom prst="rect">
            <a:avLst/>
          </a:prstGeom>
        </p:spPr>
        <p:txBody>
          <a:bodyPr lIns="0" tIns="0" rIns="0" bIns="0" rtlCol="0" anchor="t">
            <a:spAutoFit/>
          </a:bodyPr>
          <a:lstStyle/>
          <a:p>
            <a:pPr algn="ctr">
              <a:lnSpc>
                <a:spcPts val="7209"/>
              </a:lnSpc>
            </a:pPr>
            <a:r>
              <a:rPr lang="en-US" sz="4400" dirty="0">
                <a:solidFill>
                  <a:srgbClr val="022455"/>
                </a:solidFill>
                <a:latin typeface="Merriweather Bold"/>
              </a:rPr>
              <a:t>Notification Requirements</a:t>
            </a:r>
          </a:p>
        </p:txBody>
      </p:sp>
      <p:sp>
        <p:nvSpPr>
          <p:cNvPr id="5" name="TextBox 5"/>
          <p:cNvSpPr txBox="1"/>
          <p:nvPr/>
        </p:nvSpPr>
        <p:spPr>
          <a:xfrm>
            <a:off x="7277512" y="2281575"/>
            <a:ext cx="9881614" cy="5834482"/>
          </a:xfrm>
          <a:prstGeom prst="rect">
            <a:avLst/>
          </a:prstGeom>
        </p:spPr>
        <p:txBody>
          <a:bodyPr lIns="0" tIns="0" rIns="0" bIns="0" rtlCol="0" anchor="t">
            <a:spAutoFit/>
          </a:bodyPr>
          <a:lstStyle/>
          <a:p>
            <a:pPr algn="l">
              <a:lnSpc>
                <a:spcPts val="4228"/>
              </a:lnSpc>
            </a:pPr>
            <a:r>
              <a:rPr lang="en-US" sz="2818" u="sng" spc="28" dirty="0">
                <a:solidFill>
                  <a:srgbClr val="022455"/>
                </a:solidFill>
                <a:latin typeface="Montserrat Light Bold"/>
              </a:rPr>
              <a:t>ANY EMPLOYEE</a:t>
            </a:r>
            <a:r>
              <a:rPr lang="en-US" sz="2818" spc="28" dirty="0">
                <a:solidFill>
                  <a:srgbClr val="022455"/>
                </a:solidFill>
                <a:latin typeface="Montserrat Light Bold"/>
              </a:rPr>
              <a:t> – 34 CFR 106.30</a:t>
            </a:r>
          </a:p>
          <a:p>
            <a:pPr algn="l">
              <a:lnSpc>
                <a:spcPts val="1978"/>
              </a:lnSpc>
            </a:pPr>
            <a:endParaRPr lang="en-US" sz="2818" spc="28" dirty="0">
              <a:solidFill>
                <a:srgbClr val="022455"/>
              </a:solidFill>
              <a:latin typeface="Montserrat Light Bold"/>
            </a:endParaRPr>
          </a:p>
          <a:p>
            <a:pPr marL="1217135" lvl="2" indent="-405712" algn="l">
              <a:lnSpc>
                <a:spcPts val="4228"/>
              </a:lnSpc>
              <a:buFont typeface="Arial"/>
              <a:buChar char="⚬"/>
            </a:pPr>
            <a:r>
              <a:rPr lang="en-US" sz="2818" spc="28" dirty="0">
                <a:solidFill>
                  <a:srgbClr val="022455"/>
                </a:solidFill>
                <a:latin typeface="Montserrat Light"/>
              </a:rPr>
              <a:t>Administrator</a:t>
            </a:r>
          </a:p>
          <a:p>
            <a:pPr marL="1217135" lvl="2" indent="-405712" algn="l">
              <a:lnSpc>
                <a:spcPts val="4228"/>
              </a:lnSpc>
              <a:buFont typeface="Arial"/>
              <a:buChar char="⚬"/>
            </a:pPr>
            <a:r>
              <a:rPr lang="en-US" sz="2818" spc="28" dirty="0">
                <a:solidFill>
                  <a:srgbClr val="022455"/>
                </a:solidFill>
                <a:latin typeface="Montserrat Light"/>
              </a:rPr>
              <a:t>Title IX Coordinator</a:t>
            </a:r>
          </a:p>
          <a:p>
            <a:pPr marL="1217135" lvl="2" indent="-405712" algn="l">
              <a:lnSpc>
                <a:spcPts val="4228"/>
              </a:lnSpc>
              <a:buFont typeface="Arial"/>
              <a:buChar char="⚬"/>
            </a:pPr>
            <a:r>
              <a:rPr lang="en-US" sz="2818" spc="28" dirty="0">
                <a:solidFill>
                  <a:srgbClr val="022455"/>
                </a:solidFill>
                <a:latin typeface="Montserrat Light"/>
              </a:rPr>
              <a:t>Teacher/paraprofessional/classroom aide</a:t>
            </a:r>
          </a:p>
          <a:p>
            <a:pPr marL="1217135" lvl="2" indent="-405712" algn="l">
              <a:lnSpc>
                <a:spcPts val="4228"/>
              </a:lnSpc>
              <a:buFont typeface="Arial"/>
              <a:buChar char="⚬"/>
            </a:pPr>
            <a:r>
              <a:rPr lang="en-US" sz="2818" spc="28" dirty="0">
                <a:solidFill>
                  <a:srgbClr val="022455"/>
                </a:solidFill>
                <a:latin typeface="Montserrat Light"/>
              </a:rPr>
              <a:t>Office staff/cafeteria/bus drivers, etc.</a:t>
            </a:r>
          </a:p>
          <a:p>
            <a:pPr marL="811423" lvl="2" algn="l">
              <a:lnSpc>
                <a:spcPts val="4228"/>
              </a:lnSpc>
            </a:pPr>
            <a:endParaRPr lang="en-US" sz="2818" spc="28" dirty="0">
              <a:solidFill>
                <a:srgbClr val="022455"/>
              </a:solidFill>
              <a:latin typeface="Montserrat Light"/>
            </a:endParaRPr>
          </a:p>
          <a:p>
            <a:pPr marL="304284" lvl="1" algn="l">
              <a:lnSpc>
                <a:spcPts val="4228"/>
              </a:lnSpc>
            </a:pPr>
            <a:r>
              <a:rPr lang="en-US" sz="2818" spc="28" dirty="0">
                <a:solidFill>
                  <a:srgbClr val="022455"/>
                </a:solidFill>
                <a:latin typeface="Montserrat Light Bold"/>
              </a:rPr>
              <a:t>NEW</a:t>
            </a:r>
            <a:r>
              <a:rPr lang="en-US" sz="2818" spc="28" dirty="0">
                <a:solidFill>
                  <a:srgbClr val="022455"/>
                </a:solidFill>
                <a:latin typeface="Montserrat Light"/>
              </a:rPr>
              <a:t>: Exception for designation of Confidential Employees. 34 CFR 106.44(c)(1)</a:t>
            </a:r>
          </a:p>
          <a:p>
            <a:pPr algn="l">
              <a:lnSpc>
                <a:spcPts val="1978"/>
              </a:lnSpc>
            </a:pPr>
            <a:endParaRPr lang="en-US" sz="2818" spc="28" dirty="0">
              <a:solidFill>
                <a:srgbClr val="022455"/>
              </a:solidFill>
              <a:latin typeface="Montserrat Light"/>
            </a:endParaRPr>
          </a:p>
          <a:p>
            <a:pPr algn="l">
              <a:lnSpc>
                <a:spcPts val="4228"/>
              </a:lnSpc>
            </a:pPr>
            <a:r>
              <a:rPr lang="en-US" sz="2818" spc="28" dirty="0">
                <a:solidFill>
                  <a:srgbClr val="022455"/>
                </a:solidFill>
                <a:latin typeface="Montserrat Light"/>
              </a:rPr>
              <a:t>Much broader than “officials with authority to institute corrective measures” under the current regulations. </a:t>
            </a:r>
          </a:p>
        </p:txBody>
      </p:sp>
      <p:grpSp>
        <p:nvGrpSpPr>
          <p:cNvPr id="9" name="Group 6">
            <a:extLst>
              <a:ext uri="{FF2B5EF4-FFF2-40B4-BE49-F238E27FC236}">
                <a16:creationId xmlns:a16="http://schemas.microsoft.com/office/drawing/2014/main" id="{33FE6B6D-DD01-4F88-9681-1CB3C252461E}"/>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F39E5B98-E3EE-4716-A56C-EEF3A654E682}"/>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4375EDFC-FA54-4252-8191-BAFBEDE2D94C}"/>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4633945" y="0"/>
            <a:ext cx="13654055"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7543800" y="734720"/>
            <a:ext cx="8800530" cy="935705"/>
          </a:xfrm>
          <a:prstGeom prst="rect">
            <a:avLst/>
          </a:prstGeom>
        </p:spPr>
        <p:txBody>
          <a:bodyPr wrap="square" lIns="0" tIns="0" rIns="0" bIns="0" rtlCol="0" anchor="t">
            <a:spAutoFit/>
          </a:bodyPr>
          <a:lstStyle/>
          <a:p>
            <a:pPr algn="ctr">
              <a:lnSpc>
                <a:spcPts val="8189"/>
              </a:lnSpc>
            </a:pPr>
            <a:r>
              <a:rPr lang="en-US" sz="4400" dirty="0">
                <a:solidFill>
                  <a:srgbClr val="022455"/>
                </a:solidFill>
                <a:latin typeface="Merriweather Bold"/>
              </a:rPr>
              <a:t>By August 1, 2024?</a:t>
            </a:r>
          </a:p>
        </p:txBody>
      </p:sp>
      <p:sp>
        <p:nvSpPr>
          <p:cNvPr id="5" name="TextBox 5"/>
          <p:cNvSpPr txBox="1"/>
          <p:nvPr/>
        </p:nvSpPr>
        <p:spPr>
          <a:xfrm>
            <a:off x="7162800" y="2116887"/>
            <a:ext cx="10824298" cy="5124544"/>
          </a:xfrm>
          <a:prstGeom prst="rect">
            <a:avLst/>
          </a:prstGeom>
        </p:spPr>
        <p:txBody>
          <a:bodyPr lIns="0" tIns="0" rIns="0" bIns="0" rtlCol="0" anchor="t">
            <a:spAutoFit/>
          </a:bodyPr>
          <a:lstStyle/>
          <a:p>
            <a:pPr marL="457200" indent="-457200" algn="l">
              <a:lnSpc>
                <a:spcPts val="4528"/>
              </a:lnSpc>
              <a:buFont typeface="Arial" panose="020B0604020202020204" pitchFamily="34" charset="0"/>
              <a:buChar char="•"/>
            </a:pPr>
            <a:endParaRPr lang="en-US" sz="3018" spc="30" dirty="0">
              <a:solidFill>
                <a:srgbClr val="022455"/>
              </a:solidFill>
              <a:latin typeface="Montserrat Light"/>
            </a:endParaRPr>
          </a:p>
          <a:p>
            <a:pPr marL="457200" indent="-457200" algn="l">
              <a:lnSpc>
                <a:spcPts val="4528"/>
              </a:lnSpc>
              <a:buFont typeface="Arial" panose="020B0604020202020204" pitchFamily="34" charset="0"/>
              <a:buChar char="•"/>
            </a:pPr>
            <a:r>
              <a:rPr lang="en-US" sz="3018" spc="30" dirty="0">
                <a:solidFill>
                  <a:srgbClr val="022455"/>
                </a:solidFill>
                <a:latin typeface="Montserrat Light"/>
              </a:rPr>
              <a:t>Notify your school community of impending changes.</a:t>
            </a:r>
          </a:p>
          <a:p>
            <a:pPr marL="457200" indent="-457200" algn="l">
              <a:lnSpc>
                <a:spcPts val="4528"/>
              </a:lnSpc>
              <a:buFont typeface="Arial" panose="020B0604020202020204" pitchFamily="34" charset="0"/>
              <a:buChar char="•"/>
            </a:pPr>
            <a:r>
              <a:rPr lang="en-US" sz="3018" spc="30" dirty="0">
                <a:solidFill>
                  <a:srgbClr val="022455"/>
                </a:solidFill>
                <a:latin typeface="Montserrat Light"/>
              </a:rPr>
              <a:t>Update policies and procedures.</a:t>
            </a:r>
          </a:p>
          <a:p>
            <a:pPr marL="457200" indent="-457200" algn="l">
              <a:lnSpc>
                <a:spcPts val="4528"/>
              </a:lnSpc>
              <a:buFont typeface="Arial" panose="020B0604020202020204" pitchFamily="34" charset="0"/>
              <a:buChar char="•"/>
            </a:pPr>
            <a:r>
              <a:rPr lang="en-US" sz="3018" spc="30" dirty="0">
                <a:solidFill>
                  <a:srgbClr val="022455"/>
                </a:solidFill>
                <a:latin typeface="Montserrat Light"/>
              </a:rPr>
              <a:t>Disseminate policies, procedures, and notice to community.</a:t>
            </a:r>
          </a:p>
          <a:p>
            <a:pPr marL="457200" indent="-457200" algn="l">
              <a:lnSpc>
                <a:spcPts val="4528"/>
              </a:lnSpc>
              <a:buFont typeface="Arial" panose="020B0604020202020204" pitchFamily="34" charset="0"/>
              <a:buChar char="•"/>
            </a:pPr>
            <a:r>
              <a:rPr lang="en-US" sz="3018" spc="30" dirty="0">
                <a:solidFill>
                  <a:srgbClr val="022455"/>
                </a:solidFill>
                <a:latin typeface="Montserrat Light"/>
              </a:rPr>
              <a:t>Title IX team reevaluated/identified.</a:t>
            </a:r>
          </a:p>
          <a:p>
            <a:pPr marL="457200" indent="-457200" algn="l">
              <a:lnSpc>
                <a:spcPts val="4528"/>
              </a:lnSpc>
              <a:buFont typeface="Arial" panose="020B0604020202020204" pitchFamily="34" charset="0"/>
              <a:buChar char="•"/>
            </a:pPr>
            <a:r>
              <a:rPr lang="en-US" sz="3018" spc="30" dirty="0">
                <a:solidFill>
                  <a:srgbClr val="022455"/>
                </a:solidFill>
                <a:latin typeface="Montserrat Light"/>
              </a:rPr>
              <a:t>Title IX team trained before they do the work; employee training plan.</a:t>
            </a:r>
          </a:p>
          <a:p>
            <a:pPr marL="457200" indent="-457200" algn="l">
              <a:lnSpc>
                <a:spcPts val="4528"/>
              </a:lnSpc>
              <a:buFont typeface="Arial" panose="020B0604020202020204" pitchFamily="34" charset="0"/>
              <a:buChar char="•"/>
            </a:pPr>
            <a:r>
              <a:rPr lang="en-US" sz="3018" spc="30" dirty="0">
                <a:solidFill>
                  <a:srgbClr val="022455"/>
                </a:solidFill>
                <a:latin typeface="Montserrat Light"/>
              </a:rPr>
              <a:t>Communication with school community.</a:t>
            </a:r>
          </a:p>
        </p:txBody>
      </p:sp>
      <p:grpSp>
        <p:nvGrpSpPr>
          <p:cNvPr id="9" name="Group 6">
            <a:extLst>
              <a:ext uri="{FF2B5EF4-FFF2-40B4-BE49-F238E27FC236}">
                <a16:creationId xmlns:a16="http://schemas.microsoft.com/office/drawing/2014/main" id="{9F5B560C-80AD-4874-A55A-B93E1A93607B}"/>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52A71578-3D90-4E53-92A4-D8EE26E9B9EE}"/>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13E18A63-6832-4557-B3AA-71662CA20099}"/>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5967316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217010" y="-47816"/>
            <a:ext cx="13274292" cy="10334816"/>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5943600" y="635573"/>
            <a:ext cx="11215527" cy="864596"/>
          </a:xfrm>
          <a:prstGeom prst="rect">
            <a:avLst/>
          </a:prstGeom>
        </p:spPr>
        <p:txBody>
          <a:bodyPr wrap="square" lIns="0" tIns="0" rIns="0" bIns="0" rtlCol="0" anchor="t">
            <a:spAutoFit/>
          </a:bodyPr>
          <a:lstStyle/>
          <a:p>
            <a:pPr algn="ctr">
              <a:lnSpc>
                <a:spcPts val="7209"/>
              </a:lnSpc>
            </a:pPr>
            <a:r>
              <a:rPr lang="en-US" sz="4400" dirty="0">
                <a:solidFill>
                  <a:srgbClr val="022455"/>
                </a:solidFill>
                <a:latin typeface="Merriweather Bold"/>
              </a:rPr>
              <a:t>Who is a confidential employee?</a:t>
            </a:r>
          </a:p>
        </p:txBody>
      </p:sp>
      <p:sp>
        <p:nvSpPr>
          <p:cNvPr id="5" name="TextBox 5"/>
          <p:cNvSpPr txBox="1"/>
          <p:nvPr/>
        </p:nvSpPr>
        <p:spPr>
          <a:xfrm>
            <a:off x="6858000" y="1867994"/>
            <a:ext cx="10893475" cy="5282023"/>
          </a:xfrm>
          <a:prstGeom prst="rect">
            <a:avLst/>
          </a:prstGeom>
        </p:spPr>
        <p:txBody>
          <a:bodyPr wrap="square" lIns="0" tIns="0" rIns="0" bIns="0" rtlCol="0" anchor="t">
            <a:spAutoFit/>
          </a:bodyPr>
          <a:lstStyle/>
          <a:p>
            <a:pPr marL="642234" lvl="1" indent="-321117" algn="l">
              <a:lnSpc>
                <a:spcPts val="4462"/>
              </a:lnSpc>
              <a:buAutoNum type="arabicPeriod"/>
            </a:pPr>
            <a:r>
              <a:rPr lang="en-US" sz="2974" spc="29" dirty="0">
                <a:solidFill>
                  <a:srgbClr val="022455"/>
                </a:solidFill>
                <a:latin typeface="Montserrat Light"/>
              </a:rPr>
              <a:t>An employee whose communications are privileged or confidential under state or federal law.</a:t>
            </a:r>
          </a:p>
          <a:p>
            <a:pPr marL="642234" lvl="1" indent="-321117" algn="l">
              <a:lnSpc>
                <a:spcPts val="4462"/>
              </a:lnSpc>
              <a:buAutoNum type="arabicPeriod"/>
            </a:pPr>
            <a:r>
              <a:rPr lang="en-US" sz="2974" spc="29" dirty="0">
                <a:solidFill>
                  <a:srgbClr val="022455"/>
                </a:solidFill>
                <a:latin typeface="Montserrat Light"/>
              </a:rPr>
              <a:t> An employee designated as confidential by the school.</a:t>
            </a:r>
          </a:p>
          <a:p>
            <a:pPr marL="642234" lvl="1" indent="-321117" algn="l">
              <a:lnSpc>
                <a:spcPts val="4462"/>
              </a:lnSpc>
              <a:buAutoNum type="arabicPeriod"/>
            </a:pPr>
            <a:r>
              <a:rPr lang="en-US" sz="2974" spc="29" dirty="0">
                <a:solidFill>
                  <a:srgbClr val="022455"/>
                </a:solidFill>
                <a:latin typeface="Montserrat Light"/>
              </a:rPr>
              <a:t>Researchers conducting IRB approved human research.</a:t>
            </a:r>
          </a:p>
          <a:p>
            <a:pPr algn="l">
              <a:lnSpc>
                <a:spcPts val="2097"/>
              </a:lnSpc>
            </a:pPr>
            <a:endParaRPr lang="en-US" sz="2974" spc="29" dirty="0">
              <a:solidFill>
                <a:srgbClr val="022455"/>
              </a:solidFill>
              <a:latin typeface="Montserrat Light"/>
            </a:endParaRPr>
          </a:p>
          <a:p>
            <a:pPr algn="l">
              <a:lnSpc>
                <a:spcPts val="4166"/>
              </a:lnSpc>
            </a:pPr>
            <a:r>
              <a:rPr lang="en-US" sz="2777" spc="27" dirty="0">
                <a:solidFill>
                  <a:srgbClr val="022455"/>
                </a:solidFill>
                <a:latin typeface="Montserrat Light"/>
              </a:rPr>
              <a:t>*** The employee’s confidential status is limited to information received about sex discrimination in connection with providing those services/conducting research.</a:t>
            </a:r>
          </a:p>
        </p:txBody>
      </p:sp>
      <p:sp>
        <p:nvSpPr>
          <p:cNvPr id="9" name="TextBox 9"/>
          <p:cNvSpPr txBox="1"/>
          <p:nvPr/>
        </p:nvSpPr>
        <p:spPr>
          <a:xfrm>
            <a:off x="16400687" y="8678688"/>
            <a:ext cx="1717225" cy="336118"/>
          </a:xfrm>
          <a:prstGeom prst="rect">
            <a:avLst/>
          </a:prstGeom>
        </p:spPr>
        <p:txBody>
          <a:bodyPr wrap="square" lIns="0" tIns="0" rIns="0" bIns="0" rtlCol="0" anchor="t">
            <a:spAutoFit/>
          </a:bodyPr>
          <a:lstStyle/>
          <a:p>
            <a:pPr algn="ctr">
              <a:lnSpc>
                <a:spcPts val="2799"/>
              </a:lnSpc>
            </a:pPr>
            <a:r>
              <a:rPr lang="en-US" sz="1999" dirty="0">
                <a:solidFill>
                  <a:srgbClr val="940019"/>
                </a:solidFill>
                <a:latin typeface="Merriweather Bold"/>
                <a:ea typeface="Merriweather Bold"/>
              </a:rPr>
              <a:t>§ 106.44(d)</a:t>
            </a:r>
          </a:p>
        </p:txBody>
      </p:sp>
      <p:grpSp>
        <p:nvGrpSpPr>
          <p:cNvPr id="10" name="Group 6">
            <a:extLst>
              <a:ext uri="{FF2B5EF4-FFF2-40B4-BE49-F238E27FC236}">
                <a16:creationId xmlns:a16="http://schemas.microsoft.com/office/drawing/2014/main" id="{90B8841F-28EF-4438-AFA6-E6A9B93D6EAE}"/>
              </a:ext>
            </a:extLst>
          </p:cNvPr>
          <p:cNvGrpSpPr/>
          <p:nvPr/>
        </p:nvGrpSpPr>
        <p:grpSpPr>
          <a:xfrm>
            <a:off x="0" y="9196665"/>
            <a:ext cx="18387538" cy="755055"/>
            <a:chOff x="0" y="0"/>
            <a:chExt cx="24926137" cy="1006740"/>
          </a:xfrm>
        </p:grpSpPr>
        <p:sp>
          <p:nvSpPr>
            <p:cNvPr id="11" name="AutoShape 7">
              <a:extLst>
                <a:ext uri="{FF2B5EF4-FFF2-40B4-BE49-F238E27FC236}">
                  <a16:creationId xmlns:a16="http://schemas.microsoft.com/office/drawing/2014/main" id="{12151417-F0BC-4E4A-8024-1738B1964C08}"/>
                </a:ext>
              </a:extLst>
            </p:cNvPr>
            <p:cNvSpPr/>
            <p:nvPr/>
          </p:nvSpPr>
          <p:spPr>
            <a:xfrm>
              <a:off x="0" y="0"/>
              <a:ext cx="24926137" cy="131189"/>
            </a:xfrm>
            <a:prstGeom prst="rect">
              <a:avLst/>
            </a:prstGeom>
            <a:solidFill>
              <a:srgbClr val="022455"/>
            </a:solidFill>
          </p:spPr>
        </p:sp>
        <p:sp>
          <p:nvSpPr>
            <p:cNvPr id="12" name="TextBox 8">
              <a:extLst>
                <a:ext uri="{FF2B5EF4-FFF2-40B4-BE49-F238E27FC236}">
                  <a16:creationId xmlns:a16="http://schemas.microsoft.com/office/drawing/2014/main" id="{BFD78BD2-C10A-4562-9679-533032759FC7}"/>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5113246" y="0"/>
            <a:ext cx="13274292"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7230610" y="2968414"/>
            <a:ext cx="9990590" cy="4748992"/>
          </a:xfrm>
          <a:prstGeom prst="rect">
            <a:avLst/>
          </a:prstGeom>
        </p:spPr>
        <p:txBody>
          <a:bodyPr wrap="square" lIns="0" tIns="0" rIns="0" bIns="0" rtlCol="0" anchor="t">
            <a:spAutoFit/>
          </a:bodyPr>
          <a:lstStyle/>
          <a:p>
            <a:pPr marL="759694" lvl="1" indent="-379847" algn="l">
              <a:lnSpc>
                <a:spcPct val="150000"/>
              </a:lnSpc>
              <a:buAutoNum type="arabicPeriod"/>
            </a:pPr>
            <a:r>
              <a:rPr lang="en-US" sz="3000" spc="35" dirty="0">
                <a:solidFill>
                  <a:srgbClr val="022455"/>
                </a:solidFill>
                <a:latin typeface="Montserrat Light"/>
              </a:rPr>
              <a:t>Explain their role as a confidential employee and that they are NOT required to notify the Title IX Coordinator.</a:t>
            </a:r>
          </a:p>
          <a:p>
            <a:pPr marL="759694" lvl="1" indent="-379847" algn="l">
              <a:lnSpc>
                <a:spcPct val="150000"/>
              </a:lnSpc>
              <a:buAutoNum type="arabicPeriod"/>
            </a:pPr>
            <a:r>
              <a:rPr lang="en-US" sz="3000" spc="35" dirty="0">
                <a:solidFill>
                  <a:srgbClr val="022455"/>
                </a:solidFill>
                <a:latin typeface="Montserrat Light"/>
              </a:rPr>
              <a:t> Share how to contact the Title IX Coordinator.</a:t>
            </a:r>
          </a:p>
          <a:p>
            <a:pPr marL="759694" lvl="1" indent="-379847" algn="l">
              <a:lnSpc>
                <a:spcPct val="150000"/>
              </a:lnSpc>
              <a:buAutoNum type="arabicPeriod"/>
            </a:pPr>
            <a:r>
              <a:rPr lang="en-US" sz="3000" spc="35" dirty="0">
                <a:solidFill>
                  <a:srgbClr val="022455"/>
                </a:solidFill>
                <a:latin typeface="Montserrat Light"/>
              </a:rPr>
              <a:t> Inform that the Title IX Coordinator may be able to offer and coordinate supportive measures.</a:t>
            </a:r>
          </a:p>
        </p:txBody>
      </p:sp>
      <p:sp>
        <p:nvSpPr>
          <p:cNvPr id="8" name="TextBox 8"/>
          <p:cNvSpPr txBox="1"/>
          <p:nvPr/>
        </p:nvSpPr>
        <p:spPr>
          <a:xfrm>
            <a:off x="5990229" y="1233434"/>
            <a:ext cx="11520326" cy="1600438"/>
          </a:xfrm>
          <a:prstGeom prst="rect">
            <a:avLst/>
          </a:prstGeom>
        </p:spPr>
        <p:txBody>
          <a:bodyPr wrap="square" lIns="0" tIns="0" rIns="0" bIns="0" rtlCol="0" anchor="t">
            <a:spAutoFit/>
          </a:bodyPr>
          <a:lstStyle/>
          <a:p>
            <a:pPr algn="ctr">
              <a:lnSpc>
                <a:spcPts val="7209"/>
              </a:lnSpc>
            </a:pPr>
            <a:r>
              <a:rPr lang="en-US" sz="4400" dirty="0">
                <a:solidFill>
                  <a:srgbClr val="022455"/>
                </a:solidFill>
                <a:latin typeface="Merriweather Bold"/>
              </a:rPr>
              <a:t>What Must a Confidential </a:t>
            </a:r>
          </a:p>
          <a:p>
            <a:pPr algn="ctr"/>
            <a:r>
              <a:rPr lang="en-US" sz="4400" dirty="0">
                <a:solidFill>
                  <a:srgbClr val="022455"/>
                </a:solidFill>
                <a:latin typeface="Merriweather Bold"/>
              </a:rPr>
              <a:t>Employee Say?</a:t>
            </a:r>
          </a:p>
        </p:txBody>
      </p:sp>
      <p:sp>
        <p:nvSpPr>
          <p:cNvPr id="9" name="TextBox 9"/>
          <p:cNvSpPr txBox="1"/>
          <p:nvPr/>
        </p:nvSpPr>
        <p:spPr>
          <a:xfrm>
            <a:off x="16306800" y="8487853"/>
            <a:ext cx="1518109" cy="285206"/>
          </a:xfrm>
          <a:prstGeom prst="rect">
            <a:avLst/>
          </a:prstGeom>
        </p:spPr>
        <p:txBody>
          <a:bodyPr wrap="square" lIns="0" tIns="0" rIns="0" bIns="0" rtlCol="0" anchor="t">
            <a:spAutoFit/>
          </a:bodyPr>
          <a:lstStyle/>
          <a:p>
            <a:pPr algn="ctr">
              <a:lnSpc>
                <a:spcPts val="2519"/>
              </a:lnSpc>
            </a:pPr>
            <a:r>
              <a:rPr lang="en-US" sz="1799" dirty="0">
                <a:solidFill>
                  <a:srgbClr val="940019"/>
                </a:solidFill>
                <a:latin typeface="Montserrat Light" panose="020B0604020202020204" charset="0"/>
              </a:rPr>
              <a:t>§</a:t>
            </a:r>
            <a:r>
              <a:rPr lang="en-US" sz="1799" dirty="0">
                <a:solidFill>
                  <a:srgbClr val="940019"/>
                </a:solidFill>
                <a:latin typeface="Montserrat Light" panose="020B0604020202020204" charset="0"/>
                <a:ea typeface="Merriweather Bold"/>
              </a:rPr>
              <a:t> 106.44(d)</a:t>
            </a:r>
          </a:p>
        </p:txBody>
      </p:sp>
      <p:grpSp>
        <p:nvGrpSpPr>
          <p:cNvPr id="10" name="Group 6">
            <a:extLst>
              <a:ext uri="{FF2B5EF4-FFF2-40B4-BE49-F238E27FC236}">
                <a16:creationId xmlns:a16="http://schemas.microsoft.com/office/drawing/2014/main" id="{EE376DBD-4E8C-4C1E-9F4C-591E07403D92}"/>
              </a:ext>
            </a:extLst>
          </p:cNvPr>
          <p:cNvGrpSpPr/>
          <p:nvPr/>
        </p:nvGrpSpPr>
        <p:grpSpPr>
          <a:xfrm>
            <a:off x="0" y="9196665"/>
            <a:ext cx="18387538" cy="755055"/>
            <a:chOff x="0" y="0"/>
            <a:chExt cx="24926137" cy="1006740"/>
          </a:xfrm>
        </p:grpSpPr>
        <p:sp>
          <p:nvSpPr>
            <p:cNvPr id="11" name="AutoShape 7">
              <a:extLst>
                <a:ext uri="{FF2B5EF4-FFF2-40B4-BE49-F238E27FC236}">
                  <a16:creationId xmlns:a16="http://schemas.microsoft.com/office/drawing/2014/main" id="{1DB8CBA2-00C6-47D4-854F-0723E46C5285}"/>
                </a:ext>
              </a:extLst>
            </p:cNvPr>
            <p:cNvSpPr/>
            <p:nvPr/>
          </p:nvSpPr>
          <p:spPr>
            <a:xfrm>
              <a:off x="0" y="0"/>
              <a:ext cx="24926137" cy="131189"/>
            </a:xfrm>
            <a:prstGeom prst="rect">
              <a:avLst/>
            </a:prstGeom>
            <a:solidFill>
              <a:srgbClr val="022455"/>
            </a:solidFill>
          </p:spPr>
        </p:sp>
        <p:sp>
          <p:nvSpPr>
            <p:cNvPr id="12" name="TextBox 8">
              <a:extLst>
                <a:ext uri="{FF2B5EF4-FFF2-40B4-BE49-F238E27FC236}">
                  <a16:creationId xmlns:a16="http://schemas.microsoft.com/office/drawing/2014/main" id="{0C5E844C-7F3D-4F1F-B7F4-8D3BB3998400}"/>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flipV="1">
            <a:off x="0" y="9105900"/>
            <a:ext cx="18288000" cy="90765"/>
          </a:xfrm>
          <a:prstGeom prst="rect">
            <a:avLst/>
          </a:prstGeom>
          <a:solidFill>
            <a:srgbClr val="940019"/>
          </a:solidFill>
        </p:spPr>
      </p:sp>
      <p:sp>
        <p:nvSpPr>
          <p:cNvPr id="3" name="Freeform 3"/>
          <p:cNvSpPr/>
          <p:nvPr/>
        </p:nvSpPr>
        <p:spPr>
          <a:xfrm>
            <a:off x="7313740" y="1028700"/>
            <a:ext cx="3660520" cy="3660520"/>
          </a:xfrm>
          <a:custGeom>
            <a:avLst/>
            <a:gdLst/>
            <a:ahLst/>
            <a:cxnLst/>
            <a:rect l="l" t="t" r="r" b="b"/>
            <a:pathLst>
              <a:path w="3660520" h="3660520">
                <a:moveTo>
                  <a:pt x="0" y="0"/>
                </a:moveTo>
                <a:lnTo>
                  <a:pt x="3660520" y="0"/>
                </a:lnTo>
                <a:lnTo>
                  <a:pt x="3660520" y="3660520"/>
                </a:lnTo>
                <a:lnTo>
                  <a:pt x="0" y="3660520"/>
                </a:lnTo>
                <a:lnTo>
                  <a:pt x="0" y="0"/>
                </a:lnTo>
                <a:close/>
              </a:path>
            </a:pathLst>
          </a:custGeom>
          <a:blipFill>
            <a:blip r:embed="rId2"/>
            <a:stretch>
              <a:fillRect/>
            </a:stretch>
          </a:blipFill>
        </p:spPr>
      </p:sp>
      <p:sp>
        <p:nvSpPr>
          <p:cNvPr id="4" name="TextBox 4"/>
          <p:cNvSpPr txBox="1"/>
          <p:nvPr/>
        </p:nvSpPr>
        <p:spPr>
          <a:xfrm>
            <a:off x="1232476" y="9555480"/>
            <a:ext cx="15823048" cy="396240"/>
          </a:xfrm>
          <a:prstGeom prst="rect">
            <a:avLst/>
          </a:prstGeom>
        </p:spPr>
        <p:txBody>
          <a:bodyPr lIns="0" tIns="0" rIns="0" bIns="0" rtlCol="0" anchor="t">
            <a:spAutoFit/>
          </a:bodyPr>
          <a:lstStyle/>
          <a:p>
            <a:pPr algn="r">
              <a:lnSpc>
                <a:spcPts val="3359"/>
              </a:lnSpc>
            </a:pPr>
            <a:r>
              <a:rPr lang="en-US" sz="2400" spc="192" dirty="0">
                <a:solidFill>
                  <a:srgbClr val="FFFFFF"/>
                </a:solidFill>
                <a:latin typeface="Montserrat 1"/>
              </a:rPr>
              <a:t>Appel, Yost &amp; Zee LLP</a:t>
            </a:r>
          </a:p>
        </p:txBody>
      </p:sp>
      <p:grpSp>
        <p:nvGrpSpPr>
          <p:cNvPr id="5" name="Group 5"/>
          <p:cNvGrpSpPr/>
          <p:nvPr/>
        </p:nvGrpSpPr>
        <p:grpSpPr>
          <a:xfrm>
            <a:off x="3292458" y="4775612"/>
            <a:ext cx="11703084" cy="3382839"/>
            <a:chOff x="0" y="-66675"/>
            <a:chExt cx="15604111" cy="4510452"/>
          </a:xfrm>
        </p:grpSpPr>
        <p:sp>
          <p:nvSpPr>
            <p:cNvPr id="6" name="TextBox 6"/>
            <p:cNvSpPr txBox="1"/>
            <p:nvPr/>
          </p:nvSpPr>
          <p:spPr>
            <a:xfrm>
              <a:off x="395607" y="3798617"/>
              <a:ext cx="14812898" cy="645160"/>
            </a:xfrm>
            <a:prstGeom prst="rect">
              <a:avLst/>
            </a:prstGeom>
          </p:spPr>
          <p:txBody>
            <a:bodyPr lIns="0" tIns="0" rIns="0" bIns="0" rtlCol="0" anchor="t">
              <a:spAutoFit/>
            </a:bodyPr>
            <a:lstStyle/>
            <a:p>
              <a:pPr algn="ctr">
                <a:lnSpc>
                  <a:spcPts val="4200"/>
                </a:lnSpc>
              </a:pPr>
              <a:endParaRPr dirty="0"/>
            </a:p>
          </p:txBody>
        </p:sp>
        <p:sp>
          <p:nvSpPr>
            <p:cNvPr id="7" name="TextBox 7"/>
            <p:cNvSpPr txBox="1"/>
            <p:nvPr/>
          </p:nvSpPr>
          <p:spPr>
            <a:xfrm>
              <a:off x="0" y="-66675"/>
              <a:ext cx="15604111" cy="3064770"/>
            </a:xfrm>
            <a:prstGeom prst="rect">
              <a:avLst/>
            </a:prstGeom>
          </p:spPr>
          <p:txBody>
            <a:bodyPr lIns="0" tIns="0" rIns="0" bIns="0" rtlCol="0" anchor="t">
              <a:spAutoFit/>
            </a:bodyPr>
            <a:lstStyle/>
            <a:p>
              <a:pPr algn="ctr">
                <a:lnSpc>
                  <a:spcPts val="9169"/>
                </a:lnSpc>
              </a:pPr>
              <a:r>
                <a:rPr lang="en-US" sz="6999" spc="202" dirty="0">
                  <a:solidFill>
                    <a:srgbClr val="FFFFFF"/>
                  </a:solidFill>
                  <a:latin typeface="Merriweather"/>
                </a:rPr>
                <a:t>The Title IX</a:t>
              </a:r>
            </a:p>
            <a:p>
              <a:pPr algn="ctr">
                <a:lnSpc>
                  <a:spcPts val="9169"/>
                </a:lnSpc>
              </a:pPr>
              <a:r>
                <a:rPr lang="en-US" sz="6999" spc="202" dirty="0">
                  <a:solidFill>
                    <a:srgbClr val="FFFFFF"/>
                  </a:solidFill>
                  <a:latin typeface="Merriweather"/>
                </a:rPr>
                <a:t>Grievance Procedures</a:t>
              </a: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6">
            <a:extLst>
              <a:ext uri="{FF2B5EF4-FFF2-40B4-BE49-F238E27FC236}">
                <a16:creationId xmlns:a16="http://schemas.microsoft.com/office/drawing/2014/main" id="{61620C69-8BF2-410B-ACEC-36DE1EFABB39}"/>
              </a:ext>
            </a:extLst>
          </p:cNvPr>
          <p:cNvGrpSpPr/>
          <p:nvPr/>
        </p:nvGrpSpPr>
        <p:grpSpPr>
          <a:xfrm>
            <a:off x="0" y="9196665"/>
            <a:ext cx="18387538" cy="755055"/>
            <a:chOff x="0" y="0"/>
            <a:chExt cx="24926137" cy="1006740"/>
          </a:xfrm>
        </p:grpSpPr>
        <p:sp>
          <p:nvSpPr>
            <p:cNvPr id="12" name="AutoShape 7">
              <a:extLst>
                <a:ext uri="{FF2B5EF4-FFF2-40B4-BE49-F238E27FC236}">
                  <a16:creationId xmlns:a16="http://schemas.microsoft.com/office/drawing/2014/main" id="{E5BE15F2-17F3-4BA5-8DAE-A55434429CC6}"/>
                </a:ext>
              </a:extLst>
            </p:cNvPr>
            <p:cNvSpPr/>
            <p:nvPr/>
          </p:nvSpPr>
          <p:spPr>
            <a:xfrm>
              <a:off x="0" y="0"/>
              <a:ext cx="24926137" cy="131189"/>
            </a:xfrm>
            <a:prstGeom prst="rect">
              <a:avLst/>
            </a:prstGeom>
            <a:solidFill>
              <a:srgbClr val="022455"/>
            </a:solidFill>
          </p:spPr>
        </p:sp>
        <p:sp>
          <p:nvSpPr>
            <p:cNvPr id="13" name="TextBox 8">
              <a:extLst>
                <a:ext uri="{FF2B5EF4-FFF2-40B4-BE49-F238E27FC236}">
                  <a16:creationId xmlns:a16="http://schemas.microsoft.com/office/drawing/2014/main" id="{A6FA7B05-61A2-4616-A29E-0B1D14F4DAEE}"/>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
        <p:nvSpPr>
          <p:cNvPr id="2" name="TextBox 2"/>
          <p:cNvSpPr txBox="1"/>
          <p:nvPr/>
        </p:nvSpPr>
        <p:spPr>
          <a:xfrm>
            <a:off x="1049409" y="2271936"/>
            <a:ext cx="11524489" cy="5457200"/>
          </a:xfrm>
          <a:prstGeom prst="rect">
            <a:avLst/>
          </a:prstGeom>
        </p:spPr>
        <p:txBody>
          <a:bodyPr lIns="0" tIns="0" rIns="0" bIns="0" rtlCol="0" anchor="t">
            <a:spAutoFit/>
          </a:bodyPr>
          <a:lstStyle/>
          <a:p>
            <a:pPr algn="l">
              <a:lnSpc>
                <a:spcPts val="3896"/>
              </a:lnSpc>
            </a:pPr>
            <a:r>
              <a:rPr lang="en-US" sz="2547" dirty="0">
                <a:solidFill>
                  <a:srgbClr val="022455"/>
                </a:solidFill>
                <a:latin typeface="Montserrat Light"/>
              </a:rPr>
              <a:t>School received report of disciplinary infraction:</a:t>
            </a:r>
          </a:p>
          <a:p>
            <a:pPr algn="l">
              <a:lnSpc>
                <a:spcPts val="3896"/>
              </a:lnSpc>
            </a:pPr>
            <a:endParaRPr lang="en-US" sz="2547" dirty="0">
              <a:solidFill>
                <a:srgbClr val="022455"/>
              </a:solidFill>
              <a:latin typeface="Montserrat Light"/>
            </a:endParaRPr>
          </a:p>
          <a:p>
            <a:pPr algn="l">
              <a:lnSpc>
                <a:spcPts val="3896"/>
              </a:lnSpc>
            </a:pPr>
            <a:r>
              <a:rPr lang="en-US" sz="2547" dirty="0">
                <a:solidFill>
                  <a:srgbClr val="022455"/>
                </a:solidFill>
                <a:latin typeface="Montserrat Light"/>
              </a:rPr>
              <a:t>School handled under Chapter 12:</a:t>
            </a:r>
          </a:p>
          <a:p>
            <a:pPr marL="549899" lvl="1" indent="-274949" algn="l">
              <a:lnSpc>
                <a:spcPts val="3896"/>
              </a:lnSpc>
              <a:buFont typeface="Arial"/>
              <a:buChar char="•"/>
            </a:pPr>
            <a:r>
              <a:rPr lang="en-US" sz="2547" dirty="0">
                <a:solidFill>
                  <a:srgbClr val="022455"/>
                </a:solidFill>
                <a:latin typeface="Montserrat Light"/>
              </a:rPr>
              <a:t>Accused student would be given notice of the charges</a:t>
            </a:r>
          </a:p>
          <a:p>
            <a:pPr marL="549899" lvl="1" indent="-274949" algn="l">
              <a:lnSpc>
                <a:spcPts val="3896"/>
              </a:lnSpc>
              <a:buFont typeface="Arial"/>
              <a:buChar char="•"/>
            </a:pPr>
            <a:r>
              <a:rPr lang="en-US" sz="2547" dirty="0">
                <a:solidFill>
                  <a:srgbClr val="022455"/>
                </a:solidFill>
                <a:latin typeface="Montserrat Light"/>
              </a:rPr>
              <a:t>Investigation and opportunity respond</a:t>
            </a:r>
          </a:p>
          <a:p>
            <a:pPr marL="549899" lvl="1" indent="-274949" algn="l">
              <a:lnSpc>
                <a:spcPts val="3896"/>
              </a:lnSpc>
              <a:buFont typeface="Arial"/>
              <a:buChar char="•"/>
            </a:pPr>
            <a:r>
              <a:rPr lang="en-US" sz="2547" dirty="0">
                <a:solidFill>
                  <a:srgbClr val="022455"/>
                </a:solidFill>
                <a:latin typeface="Montserrat Light"/>
              </a:rPr>
              <a:t>Accused student suspended up to 10 days</a:t>
            </a:r>
          </a:p>
          <a:p>
            <a:pPr marL="549899" lvl="1" indent="-274949" algn="l">
              <a:lnSpc>
                <a:spcPts val="3896"/>
              </a:lnSpc>
              <a:buFont typeface="Arial"/>
              <a:buChar char="•"/>
            </a:pPr>
            <a:r>
              <a:rPr lang="en-US" sz="2547" dirty="0">
                <a:solidFill>
                  <a:srgbClr val="022455"/>
                </a:solidFill>
                <a:latin typeface="Montserrat Light"/>
              </a:rPr>
              <a:t>Disciplinary hearing scheduled for removals beyond 10 days</a:t>
            </a:r>
          </a:p>
          <a:p>
            <a:pPr algn="l">
              <a:lnSpc>
                <a:spcPts val="3896"/>
              </a:lnSpc>
            </a:pPr>
            <a:endParaRPr lang="en-US" sz="2547" dirty="0">
              <a:solidFill>
                <a:srgbClr val="022455"/>
              </a:solidFill>
              <a:latin typeface="Montserrat Light Bold"/>
            </a:endParaRPr>
          </a:p>
          <a:p>
            <a:pPr algn="l">
              <a:lnSpc>
                <a:spcPts val="3896"/>
              </a:lnSpc>
            </a:pPr>
            <a:r>
              <a:rPr lang="en-US" sz="2547" dirty="0">
                <a:solidFill>
                  <a:srgbClr val="022455"/>
                </a:solidFill>
                <a:latin typeface="Montserrat Light Bold"/>
              </a:rPr>
              <a:t>NOW, pursuant to Title IX Amendments, schools may not be able to proceed with discipline. If Title IX Complaint, MUST go through the Title IX grievance procedures. </a:t>
            </a:r>
          </a:p>
        </p:txBody>
      </p:sp>
      <p:grpSp>
        <p:nvGrpSpPr>
          <p:cNvPr id="6" name="Group 6"/>
          <p:cNvGrpSpPr>
            <a:grpSpLocks noChangeAspect="1"/>
          </p:cNvGrpSpPr>
          <p:nvPr/>
        </p:nvGrpSpPr>
        <p:grpSpPr>
          <a:xfrm>
            <a:off x="13059055" y="0"/>
            <a:ext cx="5228945" cy="10287000"/>
            <a:chOff x="0" y="0"/>
            <a:chExt cx="6350000" cy="6350000"/>
          </a:xfrm>
        </p:grpSpPr>
        <p:sp>
          <p:nvSpPr>
            <p:cNvPr id="7" name="Freeform 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8" name="Group 8"/>
          <p:cNvGrpSpPr/>
          <p:nvPr/>
        </p:nvGrpSpPr>
        <p:grpSpPr>
          <a:xfrm>
            <a:off x="13059055" y="0"/>
            <a:ext cx="5228945" cy="10287000"/>
            <a:chOff x="0" y="0"/>
            <a:chExt cx="1768803" cy="3479800"/>
          </a:xfrm>
        </p:grpSpPr>
        <p:sp>
          <p:nvSpPr>
            <p:cNvPr id="9" name="Freeform 9"/>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10" name="TextBox 10"/>
          <p:cNvSpPr txBox="1"/>
          <p:nvPr/>
        </p:nvSpPr>
        <p:spPr>
          <a:xfrm>
            <a:off x="1028700" y="800367"/>
            <a:ext cx="12030355" cy="862965"/>
          </a:xfrm>
          <a:prstGeom prst="rect">
            <a:avLst/>
          </a:prstGeom>
        </p:spPr>
        <p:txBody>
          <a:bodyPr lIns="0" tIns="0" rIns="0" bIns="0" rtlCol="0" anchor="t">
            <a:spAutoFit/>
          </a:bodyPr>
          <a:lstStyle/>
          <a:p>
            <a:pPr algn="l">
              <a:lnSpc>
                <a:spcPts val="6930"/>
              </a:lnSpc>
            </a:pPr>
            <a:r>
              <a:rPr lang="en-US" sz="5500" spc="49" dirty="0">
                <a:solidFill>
                  <a:srgbClr val="022455"/>
                </a:solidFill>
                <a:latin typeface="Merriweather Bold"/>
              </a:rPr>
              <a:t>Traditional Student Discipline</a:t>
            </a:r>
          </a:p>
        </p:txBody>
      </p:sp>
    </p:spTree>
    <p:extLst>
      <p:ext uri="{BB962C8B-B14F-4D97-AF65-F5344CB8AC3E}">
        <p14:creationId xmlns:p14="http://schemas.microsoft.com/office/powerpoint/2010/main" val="28989228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6">
            <a:extLst>
              <a:ext uri="{FF2B5EF4-FFF2-40B4-BE49-F238E27FC236}">
                <a16:creationId xmlns:a16="http://schemas.microsoft.com/office/drawing/2014/main" id="{0F08B2A3-5393-484C-B8F6-756F62C8C8DC}"/>
              </a:ext>
            </a:extLst>
          </p:cNvPr>
          <p:cNvGrpSpPr/>
          <p:nvPr/>
        </p:nvGrpSpPr>
        <p:grpSpPr>
          <a:xfrm>
            <a:off x="0" y="9196665"/>
            <a:ext cx="18387538" cy="755055"/>
            <a:chOff x="0" y="0"/>
            <a:chExt cx="24926137" cy="1006740"/>
          </a:xfrm>
        </p:grpSpPr>
        <p:sp>
          <p:nvSpPr>
            <p:cNvPr id="12" name="AutoShape 7">
              <a:extLst>
                <a:ext uri="{FF2B5EF4-FFF2-40B4-BE49-F238E27FC236}">
                  <a16:creationId xmlns:a16="http://schemas.microsoft.com/office/drawing/2014/main" id="{8BCA528B-81C2-4778-938D-0B12C6E52A1C}"/>
                </a:ext>
              </a:extLst>
            </p:cNvPr>
            <p:cNvSpPr/>
            <p:nvPr/>
          </p:nvSpPr>
          <p:spPr>
            <a:xfrm>
              <a:off x="0" y="0"/>
              <a:ext cx="24926137" cy="131189"/>
            </a:xfrm>
            <a:prstGeom prst="rect">
              <a:avLst/>
            </a:prstGeom>
            <a:solidFill>
              <a:srgbClr val="022455"/>
            </a:solidFill>
          </p:spPr>
        </p:sp>
        <p:sp>
          <p:nvSpPr>
            <p:cNvPr id="13" name="TextBox 8">
              <a:extLst>
                <a:ext uri="{FF2B5EF4-FFF2-40B4-BE49-F238E27FC236}">
                  <a16:creationId xmlns:a16="http://schemas.microsoft.com/office/drawing/2014/main" id="{DAD6F1BA-D6D5-4C5E-9696-B05B22148738}"/>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
        <p:nvSpPr>
          <p:cNvPr id="2" name="TextBox 2"/>
          <p:cNvSpPr txBox="1"/>
          <p:nvPr/>
        </p:nvSpPr>
        <p:spPr>
          <a:xfrm>
            <a:off x="1051036" y="2171700"/>
            <a:ext cx="11524489" cy="4461158"/>
          </a:xfrm>
          <a:prstGeom prst="rect">
            <a:avLst/>
          </a:prstGeom>
        </p:spPr>
        <p:txBody>
          <a:bodyPr lIns="0" tIns="0" rIns="0" bIns="0" rtlCol="0" anchor="t">
            <a:spAutoFit/>
          </a:bodyPr>
          <a:lstStyle/>
          <a:p>
            <a:pPr>
              <a:lnSpc>
                <a:spcPts val="3896"/>
              </a:lnSpc>
            </a:pPr>
            <a:r>
              <a:rPr lang="en-US" sz="2800" dirty="0">
                <a:solidFill>
                  <a:srgbClr val="022455"/>
                </a:solidFill>
                <a:latin typeface="Montserrat Light"/>
              </a:rPr>
              <a:t>“The final regulations modify requirements for grievance procedures for complaints of sexual harassment set out in the 2020 amendments and apply them to all complaints of sex discrimination with specific changes that take into account the age, maturity, and level of independence of students in various educational settings, the particular contexts of employees and persons other than students or employees, and the need to ensure that a recipient’s grievance procedures include basic and essential requirements for fairness and reliability for all parties.” </a:t>
            </a:r>
            <a:endParaRPr lang="en-US" sz="2800" dirty="0">
              <a:solidFill>
                <a:srgbClr val="022455"/>
              </a:solidFill>
              <a:latin typeface="Montserrat Light Bold"/>
            </a:endParaRPr>
          </a:p>
        </p:txBody>
      </p:sp>
      <p:grpSp>
        <p:nvGrpSpPr>
          <p:cNvPr id="6" name="Group 6"/>
          <p:cNvGrpSpPr>
            <a:grpSpLocks noChangeAspect="1"/>
          </p:cNvGrpSpPr>
          <p:nvPr/>
        </p:nvGrpSpPr>
        <p:grpSpPr>
          <a:xfrm>
            <a:off x="13059055" y="0"/>
            <a:ext cx="5228945" cy="10287000"/>
            <a:chOff x="0" y="0"/>
            <a:chExt cx="6350000" cy="6350000"/>
          </a:xfrm>
        </p:grpSpPr>
        <p:sp>
          <p:nvSpPr>
            <p:cNvPr id="7" name="Freeform 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8" name="Group 8"/>
          <p:cNvGrpSpPr/>
          <p:nvPr/>
        </p:nvGrpSpPr>
        <p:grpSpPr>
          <a:xfrm>
            <a:off x="13059055" y="0"/>
            <a:ext cx="5228945" cy="10287000"/>
            <a:chOff x="0" y="0"/>
            <a:chExt cx="1768803" cy="3479800"/>
          </a:xfrm>
        </p:grpSpPr>
        <p:sp>
          <p:nvSpPr>
            <p:cNvPr id="9" name="Freeform 9"/>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10" name="TextBox 10"/>
          <p:cNvSpPr txBox="1"/>
          <p:nvPr/>
        </p:nvSpPr>
        <p:spPr>
          <a:xfrm>
            <a:off x="1981200" y="977851"/>
            <a:ext cx="12030355" cy="810671"/>
          </a:xfrm>
          <a:prstGeom prst="rect">
            <a:avLst/>
          </a:prstGeom>
        </p:spPr>
        <p:txBody>
          <a:bodyPr lIns="0" tIns="0" rIns="0" bIns="0" rtlCol="0" anchor="t">
            <a:spAutoFit/>
          </a:bodyPr>
          <a:lstStyle/>
          <a:p>
            <a:pPr algn="l">
              <a:lnSpc>
                <a:spcPts val="6930"/>
              </a:lnSpc>
            </a:pPr>
            <a:r>
              <a:rPr lang="en-US" sz="4400" spc="49" dirty="0">
                <a:solidFill>
                  <a:srgbClr val="022455"/>
                </a:solidFill>
                <a:latin typeface="Merriweather Bold"/>
              </a:rPr>
              <a:t>Handling a Title IX Complaint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4633945" y="0"/>
            <a:ext cx="13654055"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9" name="TextBox 9"/>
          <p:cNvSpPr txBox="1"/>
          <p:nvPr/>
        </p:nvSpPr>
        <p:spPr>
          <a:xfrm>
            <a:off x="6477000" y="1193100"/>
            <a:ext cx="10898493" cy="864596"/>
          </a:xfrm>
          <a:prstGeom prst="rect">
            <a:avLst/>
          </a:prstGeom>
        </p:spPr>
        <p:txBody>
          <a:bodyPr wrap="square" lIns="0" tIns="0" rIns="0" bIns="0" rtlCol="0" anchor="t">
            <a:spAutoFit/>
          </a:bodyPr>
          <a:lstStyle/>
          <a:p>
            <a:pPr algn="ctr">
              <a:lnSpc>
                <a:spcPts val="7209"/>
              </a:lnSpc>
            </a:pPr>
            <a:r>
              <a:rPr lang="en-US" sz="5149" dirty="0">
                <a:solidFill>
                  <a:srgbClr val="022455"/>
                </a:solidFill>
                <a:latin typeface="Merriweather Bold"/>
              </a:rPr>
              <a:t>K-12 Grievance Procedures</a:t>
            </a:r>
          </a:p>
        </p:txBody>
      </p:sp>
      <p:grpSp>
        <p:nvGrpSpPr>
          <p:cNvPr id="11" name="Group 6">
            <a:extLst>
              <a:ext uri="{FF2B5EF4-FFF2-40B4-BE49-F238E27FC236}">
                <a16:creationId xmlns:a16="http://schemas.microsoft.com/office/drawing/2014/main" id="{4A41C55E-0C83-4251-94B4-924F9D4BBE1F}"/>
              </a:ext>
            </a:extLst>
          </p:cNvPr>
          <p:cNvGrpSpPr/>
          <p:nvPr/>
        </p:nvGrpSpPr>
        <p:grpSpPr>
          <a:xfrm>
            <a:off x="0" y="9196665"/>
            <a:ext cx="18387538" cy="755055"/>
            <a:chOff x="0" y="0"/>
            <a:chExt cx="24926137" cy="1006740"/>
          </a:xfrm>
        </p:grpSpPr>
        <p:sp>
          <p:nvSpPr>
            <p:cNvPr id="12" name="AutoShape 7">
              <a:extLst>
                <a:ext uri="{FF2B5EF4-FFF2-40B4-BE49-F238E27FC236}">
                  <a16:creationId xmlns:a16="http://schemas.microsoft.com/office/drawing/2014/main" id="{CECA0FE1-37FE-4AA6-B14F-4C4C48A749F8}"/>
                </a:ext>
              </a:extLst>
            </p:cNvPr>
            <p:cNvSpPr/>
            <p:nvPr/>
          </p:nvSpPr>
          <p:spPr>
            <a:xfrm>
              <a:off x="0" y="0"/>
              <a:ext cx="24926137" cy="131189"/>
            </a:xfrm>
            <a:prstGeom prst="rect">
              <a:avLst/>
            </a:prstGeom>
            <a:solidFill>
              <a:srgbClr val="022455"/>
            </a:solidFill>
          </p:spPr>
        </p:sp>
        <p:sp>
          <p:nvSpPr>
            <p:cNvPr id="13" name="TextBox 8">
              <a:extLst>
                <a:ext uri="{FF2B5EF4-FFF2-40B4-BE49-F238E27FC236}">
                  <a16:creationId xmlns:a16="http://schemas.microsoft.com/office/drawing/2014/main" id="{EEBCFCF2-56DB-4CF6-A18E-ECFB2D6BEB0F}"/>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
        <p:nvSpPr>
          <p:cNvPr id="4" name="Rectangle: Rounded Corners 3">
            <a:extLst>
              <a:ext uri="{FF2B5EF4-FFF2-40B4-BE49-F238E27FC236}">
                <a16:creationId xmlns:a16="http://schemas.microsoft.com/office/drawing/2014/main" id="{7C64C4B2-729E-4D0A-A137-727591FD5859}"/>
              </a:ext>
            </a:extLst>
          </p:cNvPr>
          <p:cNvSpPr/>
          <p:nvPr/>
        </p:nvSpPr>
        <p:spPr>
          <a:xfrm>
            <a:off x="9677400" y="2424087"/>
            <a:ext cx="1219200" cy="1219200"/>
          </a:xfrm>
          <a:prstGeom prst="roundRect">
            <a:avLst/>
          </a:prstGeom>
          <a:solidFill>
            <a:srgbClr val="0224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7D5C01AF-160A-4E34-8990-2624C44F28A1}"/>
              </a:ext>
            </a:extLst>
          </p:cNvPr>
          <p:cNvSpPr/>
          <p:nvPr/>
        </p:nvSpPr>
        <p:spPr>
          <a:xfrm>
            <a:off x="13093531" y="3099304"/>
            <a:ext cx="1219200" cy="1219200"/>
          </a:xfrm>
          <a:prstGeom prst="roundRect">
            <a:avLst/>
          </a:prstGeom>
          <a:solidFill>
            <a:srgbClr val="0224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79216F2A-59DB-4839-A1F2-E7DFBAAE990C}"/>
              </a:ext>
            </a:extLst>
          </p:cNvPr>
          <p:cNvSpPr/>
          <p:nvPr/>
        </p:nvSpPr>
        <p:spPr>
          <a:xfrm>
            <a:off x="8305800" y="4591176"/>
            <a:ext cx="1219200" cy="1219200"/>
          </a:xfrm>
          <a:prstGeom prst="roundRect">
            <a:avLst/>
          </a:prstGeom>
          <a:solidFill>
            <a:srgbClr val="0224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6387F3FF-35C2-4ED2-A996-ABEAFBEF70B4}"/>
              </a:ext>
            </a:extLst>
          </p:cNvPr>
          <p:cNvSpPr/>
          <p:nvPr/>
        </p:nvSpPr>
        <p:spPr>
          <a:xfrm>
            <a:off x="13099970" y="5020702"/>
            <a:ext cx="1219200" cy="1219200"/>
          </a:xfrm>
          <a:prstGeom prst="roundRect">
            <a:avLst/>
          </a:prstGeom>
          <a:solidFill>
            <a:srgbClr val="0224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E5C1BEDE-C16A-4C63-8C66-EFBEEA269AD0}"/>
              </a:ext>
            </a:extLst>
          </p:cNvPr>
          <p:cNvSpPr/>
          <p:nvPr/>
        </p:nvSpPr>
        <p:spPr>
          <a:xfrm>
            <a:off x="9677400" y="6600050"/>
            <a:ext cx="1219200" cy="1219200"/>
          </a:xfrm>
          <a:prstGeom prst="roundRect">
            <a:avLst/>
          </a:prstGeom>
          <a:solidFill>
            <a:srgbClr val="0224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0237E166-B556-4BC4-B713-A25B14E1A42F}"/>
              </a:ext>
            </a:extLst>
          </p:cNvPr>
          <p:cNvSpPr/>
          <p:nvPr/>
        </p:nvSpPr>
        <p:spPr>
          <a:xfrm>
            <a:off x="13099970" y="7095193"/>
            <a:ext cx="1219200" cy="1219200"/>
          </a:xfrm>
          <a:prstGeom prst="roundRect">
            <a:avLst/>
          </a:prstGeom>
          <a:solidFill>
            <a:srgbClr val="0224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33DBD100-4AAD-4B93-8EC4-21D95BECF160}"/>
              </a:ext>
            </a:extLst>
          </p:cNvPr>
          <p:cNvCxnSpPr>
            <a:cxnSpLocks/>
          </p:cNvCxnSpPr>
          <p:nvPr/>
        </p:nvCxnSpPr>
        <p:spPr>
          <a:xfrm>
            <a:off x="11926246" y="2857500"/>
            <a:ext cx="0" cy="4961750"/>
          </a:xfrm>
          <a:prstGeom prst="line">
            <a:avLst/>
          </a:prstGeom>
          <a:ln>
            <a:solidFill>
              <a:srgbClr val="02245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8437E46-47BF-41FB-B7A7-B080DAD2C137}"/>
              </a:ext>
            </a:extLst>
          </p:cNvPr>
          <p:cNvCxnSpPr>
            <a:cxnSpLocks/>
          </p:cNvCxnSpPr>
          <p:nvPr/>
        </p:nvCxnSpPr>
        <p:spPr>
          <a:xfrm>
            <a:off x="11932685" y="3664540"/>
            <a:ext cx="1167285" cy="0"/>
          </a:xfrm>
          <a:prstGeom prst="line">
            <a:avLst/>
          </a:prstGeom>
          <a:ln>
            <a:solidFill>
              <a:srgbClr val="02245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835DCBF-86C7-447B-99C8-BA43C23019FC}"/>
              </a:ext>
            </a:extLst>
          </p:cNvPr>
          <p:cNvCxnSpPr>
            <a:cxnSpLocks/>
          </p:cNvCxnSpPr>
          <p:nvPr/>
        </p:nvCxnSpPr>
        <p:spPr>
          <a:xfrm>
            <a:off x="11932685" y="5630302"/>
            <a:ext cx="1167285" cy="0"/>
          </a:xfrm>
          <a:prstGeom prst="line">
            <a:avLst/>
          </a:prstGeom>
          <a:ln>
            <a:solidFill>
              <a:srgbClr val="02245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A9121FA-A9CE-49BA-91D4-393406A4B8D9}"/>
              </a:ext>
            </a:extLst>
          </p:cNvPr>
          <p:cNvCxnSpPr>
            <a:cxnSpLocks/>
          </p:cNvCxnSpPr>
          <p:nvPr/>
        </p:nvCxnSpPr>
        <p:spPr>
          <a:xfrm>
            <a:off x="11926246" y="7819250"/>
            <a:ext cx="1167285" cy="0"/>
          </a:xfrm>
          <a:prstGeom prst="line">
            <a:avLst/>
          </a:prstGeom>
          <a:ln>
            <a:solidFill>
              <a:srgbClr val="02245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38D050C-1B73-405B-B715-6B732BA263BA}"/>
              </a:ext>
            </a:extLst>
          </p:cNvPr>
          <p:cNvCxnSpPr>
            <a:cxnSpLocks/>
          </p:cNvCxnSpPr>
          <p:nvPr/>
        </p:nvCxnSpPr>
        <p:spPr>
          <a:xfrm>
            <a:off x="10758961" y="7209650"/>
            <a:ext cx="1167285" cy="0"/>
          </a:xfrm>
          <a:prstGeom prst="line">
            <a:avLst/>
          </a:prstGeom>
          <a:ln>
            <a:solidFill>
              <a:srgbClr val="02245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0B00342-0AC8-430D-933D-A373EE55959F}"/>
              </a:ext>
            </a:extLst>
          </p:cNvPr>
          <p:cNvCxnSpPr>
            <a:cxnSpLocks/>
          </p:cNvCxnSpPr>
          <p:nvPr/>
        </p:nvCxnSpPr>
        <p:spPr>
          <a:xfrm>
            <a:off x="10765400" y="2857588"/>
            <a:ext cx="1167285" cy="0"/>
          </a:xfrm>
          <a:prstGeom prst="line">
            <a:avLst/>
          </a:prstGeom>
          <a:ln>
            <a:solidFill>
              <a:srgbClr val="02245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5042FFB-E07F-4B4F-973F-89EE3F1751BC}"/>
              </a:ext>
            </a:extLst>
          </p:cNvPr>
          <p:cNvCxnSpPr>
            <a:cxnSpLocks/>
          </p:cNvCxnSpPr>
          <p:nvPr/>
        </p:nvCxnSpPr>
        <p:spPr>
          <a:xfrm>
            <a:off x="9525000" y="5200776"/>
            <a:ext cx="2401246" cy="0"/>
          </a:xfrm>
          <a:prstGeom prst="line">
            <a:avLst/>
          </a:prstGeom>
          <a:ln>
            <a:solidFill>
              <a:srgbClr val="022455"/>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804A32D-386D-4E6F-AA33-702C18B5FF81}"/>
              </a:ext>
            </a:extLst>
          </p:cNvPr>
          <p:cNvSpPr txBox="1"/>
          <p:nvPr/>
        </p:nvSpPr>
        <p:spPr>
          <a:xfrm>
            <a:off x="7086600" y="2424087"/>
            <a:ext cx="2209798" cy="1200329"/>
          </a:xfrm>
          <a:prstGeom prst="rect">
            <a:avLst/>
          </a:prstGeom>
          <a:noFill/>
        </p:spPr>
        <p:txBody>
          <a:bodyPr wrap="square" rtlCol="0">
            <a:spAutoFit/>
          </a:bodyPr>
          <a:lstStyle/>
          <a:p>
            <a:r>
              <a:rPr lang="en-US" b="1" u="sng" dirty="0">
                <a:solidFill>
                  <a:schemeClr val="tx2">
                    <a:lumMod val="75000"/>
                  </a:schemeClr>
                </a:solidFill>
                <a:latin typeface="Montserrat Light" panose="020B0604020202020204" charset="0"/>
              </a:rPr>
              <a:t>Complaint</a:t>
            </a:r>
          </a:p>
          <a:p>
            <a:r>
              <a:rPr lang="en-US" dirty="0">
                <a:solidFill>
                  <a:schemeClr val="tx2">
                    <a:lumMod val="75000"/>
                  </a:schemeClr>
                </a:solidFill>
                <a:latin typeface="Montserrat Light" panose="020B0604020202020204" charset="0"/>
              </a:rPr>
              <a:t>Oral or written request to investigate.</a:t>
            </a:r>
          </a:p>
        </p:txBody>
      </p:sp>
      <p:sp>
        <p:nvSpPr>
          <p:cNvPr id="36" name="TextBox 35">
            <a:extLst>
              <a:ext uri="{FF2B5EF4-FFF2-40B4-BE49-F238E27FC236}">
                <a16:creationId xmlns:a16="http://schemas.microsoft.com/office/drawing/2014/main" id="{7D41B0B3-9244-4830-AD67-690B921ACE12}"/>
              </a:ext>
            </a:extLst>
          </p:cNvPr>
          <p:cNvSpPr txBox="1"/>
          <p:nvPr/>
        </p:nvSpPr>
        <p:spPr>
          <a:xfrm>
            <a:off x="6141479" y="4185113"/>
            <a:ext cx="2209798" cy="2031325"/>
          </a:xfrm>
          <a:prstGeom prst="rect">
            <a:avLst/>
          </a:prstGeom>
          <a:noFill/>
        </p:spPr>
        <p:txBody>
          <a:bodyPr wrap="square" rtlCol="0">
            <a:spAutoFit/>
          </a:bodyPr>
          <a:lstStyle/>
          <a:p>
            <a:r>
              <a:rPr lang="en-US" b="1" u="sng" dirty="0">
                <a:solidFill>
                  <a:schemeClr val="tx2">
                    <a:lumMod val="75000"/>
                  </a:schemeClr>
                </a:solidFill>
                <a:latin typeface="Montserrat Light" panose="020B0604020202020204" charset="0"/>
              </a:rPr>
              <a:t>Investigation</a:t>
            </a:r>
          </a:p>
          <a:p>
            <a:r>
              <a:rPr lang="en-US" dirty="0">
                <a:solidFill>
                  <a:schemeClr val="tx2">
                    <a:lumMod val="75000"/>
                  </a:schemeClr>
                </a:solidFill>
                <a:latin typeface="Montserrat Light" panose="020B0604020202020204" charset="0"/>
              </a:rPr>
              <a:t>Review of report or evidence. If report only, allow for review of evidence upon request.</a:t>
            </a:r>
          </a:p>
        </p:txBody>
      </p:sp>
      <p:sp>
        <p:nvSpPr>
          <p:cNvPr id="37" name="TextBox 36">
            <a:extLst>
              <a:ext uri="{FF2B5EF4-FFF2-40B4-BE49-F238E27FC236}">
                <a16:creationId xmlns:a16="http://schemas.microsoft.com/office/drawing/2014/main" id="{B2BD6369-2DC1-4643-9011-71D4CEB54282}"/>
              </a:ext>
            </a:extLst>
          </p:cNvPr>
          <p:cNvSpPr txBox="1"/>
          <p:nvPr/>
        </p:nvSpPr>
        <p:spPr>
          <a:xfrm>
            <a:off x="7733186" y="7095193"/>
            <a:ext cx="2209798" cy="369332"/>
          </a:xfrm>
          <a:prstGeom prst="rect">
            <a:avLst/>
          </a:prstGeom>
          <a:noFill/>
        </p:spPr>
        <p:txBody>
          <a:bodyPr wrap="square" rtlCol="0">
            <a:spAutoFit/>
          </a:bodyPr>
          <a:lstStyle/>
          <a:p>
            <a:r>
              <a:rPr lang="en-US" b="1" u="sng" dirty="0">
                <a:solidFill>
                  <a:schemeClr val="tx2">
                    <a:lumMod val="75000"/>
                  </a:schemeClr>
                </a:solidFill>
                <a:latin typeface="Montserrat Light" panose="020B0604020202020204" charset="0"/>
              </a:rPr>
              <a:t>Determination</a:t>
            </a:r>
          </a:p>
        </p:txBody>
      </p:sp>
      <p:sp>
        <p:nvSpPr>
          <p:cNvPr id="38" name="TextBox 37">
            <a:extLst>
              <a:ext uri="{FF2B5EF4-FFF2-40B4-BE49-F238E27FC236}">
                <a16:creationId xmlns:a16="http://schemas.microsoft.com/office/drawing/2014/main" id="{30226A98-993A-407A-ADAC-9D61B03BEFB2}"/>
              </a:ext>
            </a:extLst>
          </p:cNvPr>
          <p:cNvSpPr txBox="1"/>
          <p:nvPr/>
        </p:nvSpPr>
        <p:spPr>
          <a:xfrm>
            <a:off x="14482843" y="3343314"/>
            <a:ext cx="2209798" cy="646331"/>
          </a:xfrm>
          <a:prstGeom prst="rect">
            <a:avLst/>
          </a:prstGeom>
          <a:noFill/>
        </p:spPr>
        <p:txBody>
          <a:bodyPr wrap="square" rtlCol="0">
            <a:spAutoFit/>
          </a:bodyPr>
          <a:lstStyle/>
          <a:p>
            <a:r>
              <a:rPr lang="en-US" b="1" u="sng" dirty="0">
                <a:solidFill>
                  <a:schemeClr val="tx2">
                    <a:lumMod val="75000"/>
                  </a:schemeClr>
                </a:solidFill>
                <a:latin typeface="Montserrat Light" panose="020B0604020202020204" charset="0"/>
              </a:rPr>
              <a:t>Notice of Allegations</a:t>
            </a:r>
          </a:p>
        </p:txBody>
      </p:sp>
      <p:sp>
        <p:nvSpPr>
          <p:cNvPr id="39" name="TextBox 38">
            <a:extLst>
              <a:ext uri="{FF2B5EF4-FFF2-40B4-BE49-F238E27FC236}">
                <a16:creationId xmlns:a16="http://schemas.microsoft.com/office/drawing/2014/main" id="{CF910989-E785-45D6-85C9-DA26105A41F7}"/>
              </a:ext>
            </a:extLst>
          </p:cNvPr>
          <p:cNvSpPr txBox="1"/>
          <p:nvPr/>
        </p:nvSpPr>
        <p:spPr>
          <a:xfrm>
            <a:off x="14482842" y="5241987"/>
            <a:ext cx="2753963" cy="923330"/>
          </a:xfrm>
          <a:prstGeom prst="rect">
            <a:avLst/>
          </a:prstGeom>
          <a:noFill/>
        </p:spPr>
        <p:txBody>
          <a:bodyPr wrap="square" rtlCol="0">
            <a:spAutoFit/>
          </a:bodyPr>
          <a:lstStyle/>
          <a:p>
            <a:r>
              <a:rPr lang="en-US" b="1" u="sng" dirty="0">
                <a:solidFill>
                  <a:schemeClr val="tx2">
                    <a:lumMod val="75000"/>
                  </a:schemeClr>
                </a:solidFill>
                <a:latin typeface="Montserrat Light" panose="020B0604020202020204" charset="0"/>
              </a:rPr>
              <a:t>Questions</a:t>
            </a:r>
            <a:r>
              <a:rPr lang="en-US" dirty="0">
                <a:solidFill>
                  <a:schemeClr val="tx2">
                    <a:lumMod val="75000"/>
                  </a:schemeClr>
                </a:solidFill>
                <a:latin typeface="Montserrat Light" panose="020B0604020202020204" charset="0"/>
              </a:rPr>
              <a:t> of parties and witnesses assessing credibility.</a:t>
            </a:r>
            <a:endParaRPr lang="en-US" b="1" u="sng" dirty="0">
              <a:solidFill>
                <a:schemeClr val="tx2">
                  <a:lumMod val="75000"/>
                </a:schemeClr>
              </a:solidFill>
              <a:latin typeface="Montserrat Light" panose="020B0604020202020204" charset="0"/>
            </a:endParaRPr>
          </a:p>
        </p:txBody>
      </p:sp>
      <p:sp>
        <p:nvSpPr>
          <p:cNvPr id="40" name="TextBox 39">
            <a:extLst>
              <a:ext uri="{FF2B5EF4-FFF2-40B4-BE49-F238E27FC236}">
                <a16:creationId xmlns:a16="http://schemas.microsoft.com/office/drawing/2014/main" id="{4802C265-A8CC-40E8-8296-815B5B1819DB}"/>
              </a:ext>
            </a:extLst>
          </p:cNvPr>
          <p:cNvSpPr txBox="1"/>
          <p:nvPr/>
        </p:nvSpPr>
        <p:spPr>
          <a:xfrm>
            <a:off x="14482841" y="7264716"/>
            <a:ext cx="2753963" cy="923330"/>
          </a:xfrm>
          <a:prstGeom prst="rect">
            <a:avLst/>
          </a:prstGeom>
          <a:noFill/>
        </p:spPr>
        <p:txBody>
          <a:bodyPr wrap="square" rtlCol="0">
            <a:spAutoFit/>
          </a:bodyPr>
          <a:lstStyle/>
          <a:p>
            <a:r>
              <a:rPr lang="en-US" b="1" u="sng" dirty="0">
                <a:solidFill>
                  <a:schemeClr val="tx2">
                    <a:lumMod val="75000"/>
                  </a:schemeClr>
                </a:solidFill>
                <a:latin typeface="Montserrat Light" panose="020B0604020202020204" charset="0"/>
              </a:rPr>
              <a:t>Appeal</a:t>
            </a:r>
            <a:r>
              <a:rPr lang="en-US" dirty="0">
                <a:solidFill>
                  <a:schemeClr val="tx2">
                    <a:lumMod val="75000"/>
                  </a:schemeClr>
                </a:solidFill>
                <a:latin typeface="Montserrat Light" panose="020B0604020202020204" charset="0"/>
              </a:rPr>
              <a:t> – same as any comparable proceeding.</a:t>
            </a:r>
            <a:endParaRPr lang="en-US" b="1" u="sng" dirty="0">
              <a:solidFill>
                <a:schemeClr val="tx2">
                  <a:lumMod val="75000"/>
                </a:schemeClr>
              </a:solidFill>
              <a:latin typeface="Montserrat Light" panose="020B0604020202020204" charset="0"/>
            </a:endParaRPr>
          </a:p>
        </p:txBody>
      </p:sp>
      <p:sp>
        <p:nvSpPr>
          <p:cNvPr id="41" name="TextBox 10">
            <a:extLst>
              <a:ext uri="{FF2B5EF4-FFF2-40B4-BE49-F238E27FC236}">
                <a16:creationId xmlns:a16="http://schemas.microsoft.com/office/drawing/2014/main" id="{78E30311-F1DA-43B9-BC11-28CD1EC867DA}"/>
              </a:ext>
            </a:extLst>
          </p:cNvPr>
          <p:cNvSpPr txBox="1"/>
          <p:nvPr/>
        </p:nvSpPr>
        <p:spPr>
          <a:xfrm>
            <a:off x="14655296" y="8782926"/>
            <a:ext cx="3632704" cy="251351"/>
          </a:xfrm>
          <a:prstGeom prst="rect">
            <a:avLst/>
          </a:prstGeom>
        </p:spPr>
        <p:txBody>
          <a:bodyPr lIns="0" tIns="0" rIns="0" bIns="0" rtlCol="0" anchor="t">
            <a:spAutoFit/>
          </a:bodyPr>
          <a:lstStyle/>
          <a:p>
            <a:pPr algn="ctr">
              <a:lnSpc>
                <a:spcPts val="2239"/>
              </a:lnSpc>
            </a:pPr>
            <a:r>
              <a:rPr lang="en-US" sz="1599" dirty="0">
                <a:solidFill>
                  <a:srgbClr val="940019"/>
                </a:solidFill>
                <a:latin typeface="Montserrat Light" panose="020B0604020202020204" charset="0"/>
              </a:rPr>
              <a:t>§</a:t>
            </a:r>
            <a:r>
              <a:rPr lang="en-US" sz="1599" dirty="0">
                <a:solidFill>
                  <a:srgbClr val="940019"/>
                </a:solidFill>
                <a:latin typeface="Montserrat Light" panose="020B0604020202020204" charset="0"/>
                <a:ea typeface="Montserrat 2 Bold"/>
              </a:rPr>
              <a:t>106.45</a:t>
            </a:r>
          </a:p>
        </p:txBody>
      </p:sp>
      <p:sp>
        <p:nvSpPr>
          <p:cNvPr id="42" name="Action Button: Sound 41">
            <a:hlinkClick r:id="" action="ppaction://noaction" highlightClick="1">
              <a:snd r:embed="rId3" name="applause.wav"/>
            </a:hlinkClick>
            <a:extLst>
              <a:ext uri="{FF2B5EF4-FFF2-40B4-BE49-F238E27FC236}">
                <a16:creationId xmlns:a16="http://schemas.microsoft.com/office/drawing/2014/main" id="{642FD43E-658C-4B0B-9E9C-ACD8B033FF9B}"/>
              </a:ext>
            </a:extLst>
          </p:cNvPr>
          <p:cNvSpPr/>
          <p:nvPr/>
        </p:nvSpPr>
        <p:spPr>
          <a:xfrm>
            <a:off x="13335000" y="3343314"/>
            <a:ext cx="762000" cy="795110"/>
          </a:xfrm>
          <a:prstGeom prst="actionButtonSound">
            <a:avLst/>
          </a:prstGeom>
          <a:solidFill>
            <a:srgbClr val="0224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Action Button: Document 42">
            <a:hlinkClick r:id="" action="ppaction://noaction" highlightClick="1"/>
            <a:extLst>
              <a:ext uri="{FF2B5EF4-FFF2-40B4-BE49-F238E27FC236}">
                <a16:creationId xmlns:a16="http://schemas.microsoft.com/office/drawing/2014/main" id="{5AC61E88-9CF2-4F30-A53B-C78AF83AC611}"/>
              </a:ext>
            </a:extLst>
          </p:cNvPr>
          <p:cNvSpPr/>
          <p:nvPr/>
        </p:nvSpPr>
        <p:spPr>
          <a:xfrm>
            <a:off x="9837435" y="2628900"/>
            <a:ext cx="915088" cy="839735"/>
          </a:xfrm>
          <a:prstGeom prst="actionButtonDocument">
            <a:avLst/>
          </a:prstGeom>
          <a:solidFill>
            <a:srgbClr val="0224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croll: Vertical 43">
            <a:extLst>
              <a:ext uri="{FF2B5EF4-FFF2-40B4-BE49-F238E27FC236}">
                <a16:creationId xmlns:a16="http://schemas.microsoft.com/office/drawing/2014/main" id="{C6825144-3C07-4196-90D7-90789D1F9F15}"/>
              </a:ext>
            </a:extLst>
          </p:cNvPr>
          <p:cNvSpPr/>
          <p:nvPr/>
        </p:nvSpPr>
        <p:spPr>
          <a:xfrm>
            <a:off x="9837435" y="6743700"/>
            <a:ext cx="915088" cy="914392"/>
          </a:xfrm>
          <a:prstGeom prst="verticalScroll">
            <a:avLst/>
          </a:prstGeom>
          <a:solidFill>
            <a:srgbClr val="0224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Action Button: Get Information 44">
            <a:hlinkClick r:id="" action="ppaction://noaction" highlightClick="1"/>
            <a:extLst>
              <a:ext uri="{FF2B5EF4-FFF2-40B4-BE49-F238E27FC236}">
                <a16:creationId xmlns:a16="http://schemas.microsoft.com/office/drawing/2014/main" id="{22FD3A23-1450-41B9-B59E-406AA0BD6D11}"/>
              </a:ext>
            </a:extLst>
          </p:cNvPr>
          <p:cNvSpPr/>
          <p:nvPr/>
        </p:nvSpPr>
        <p:spPr>
          <a:xfrm>
            <a:off x="8514949" y="4789688"/>
            <a:ext cx="762000" cy="808652"/>
          </a:xfrm>
          <a:prstGeom prst="actionButtonInformation">
            <a:avLst/>
          </a:prstGeom>
          <a:solidFill>
            <a:srgbClr val="0224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22455"/>
              </a:solidFill>
            </a:endParaRPr>
          </a:p>
        </p:txBody>
      </p:sp>
      <p:sp>
        <p:nvSpPr>
          <p:cNvPr id="46" name="Action Button: Help 45">
            <a:hlinkClick r:id="" action="ppaction://noaction" highlightClick="1"/>
            <a:extLst>
              <a:ext uri="{FF2B5EF4-FFF2-40B4-BE49-F238E27FC236}">
                <a16:creationId xmlns:a16="http://schemas.microsoft.com/office/drawing/2014/main" id="{C891577F-5B5E-4FAE-9B34-9C635D2D52E7}"/>
              </a:ext>
            </a:extLst>
          </p:cNvPr>
          <p:cNvSpPr/>
          <p:nvPr/>
        </p:nvSpPr>
        <p:spPr>
          <a:xfrm>
            <a:off x="13335000" y="5200754"/>
            <a:ext cx="762000" cy="849887"/>
          </a:xfrm>
          <a:prstGeom prst="actionButtonHelp">
            <a:avLst/>
          </a:prstGeom>
          <a:solidFill>
            <a:srgbClr val="0224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Scroll: Horizontal 46">
            <a:extLst>
              <a:ext uri="{FF2B5EF4-FFF2-40B4-BE49-F238E27FC236}">
                <a16:creationId xmlns:a16="http://schemas.microsoft.com/office/drawing/2014/main" id="{C8AEECD2-8527-4622-855D-7517C561173E}"/>
              </a:ext>
            </a:extLst>
          </p:cNvPr>
          <p:cNvSpPr/>
          <p:nvPr/>
        </p:nvSpPr>
        <p:spPr>
          <a:xfrm>
            <a:off x="13335000" y="7264716"/>
            <a:ext cx="794617" cy="923330"/>
          </a:xfrm>
          <a:prstGeom prst="horizontalScroll">
            <a:avLst/>
          </a:prstGeom>
          <a:solidFill>
            <a:srgbClr val="0224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36671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6">
            <a:extLst>
              <a:ext uri="{FF2B5EF4-FFF2-40B4-BE49-F238E27FC236}">
                <a16:creationId xmlns:a16="http://schemas.microsoft.com/office/drawing/2014/main" id="{AEF69123-7314-49F1-A534-0BC60C3F209B}"/>
              </a:ext>
            </a:extLst>
          </p:cNvPr>
          <p:cNvGrpSpPr/>
          <p:nvPr/>
        </p:nvGrpSpPr>
        <p:grpSpPr>
          <a:xfrm>
            <a:off x="0" y="9196665"/>
            <a:ext cx="18387538" cy="755055"/>
            <a:chOff x="0" y="0"/>
            <a:chExt cx="24926137" cy="1006740"/>
          </a:xfrm>
        </p:grpSpPr>
        <p:sp>
          <p:nvSpPr>
            <p:cNvPr id="12" name="AutoShape 7">
              <a:extLst>
                <a:ext uri="{FF2B5EF4-FFF2-40B4-BE49-F238E27FC236}">
                  <a16:creationId xmlns:a16="http://schemas.microsoft.com/office/drawing/2014/main" id="{E86B84E4-A635-4ED7-A6E0-DBA1759767ED}"/>
                </a:ext>
              </a:extLst>
            </p:cNvPr>
            <p:cNvSpPr/>
            <p:nvPr/>
          </p:nvSpPr>
          <p:spPr>
            <a:xfrm>
              <a:off x="0" y="0"/>
              <a:ext cx="24926137" cy="131189"/>
            </a:xfrm>
            <a:prstGeom prst="rect">
              <a:avLst/>
            </a:prstGeom>
            <a:solidFill>
              <a:srgbClr val="022455"/>
            </a:solidFill>
          </p:spPr>
        </p:sp>
        <p:sp>
          <p:nvSpPr>
            <p:cNvPr id="13" name="TextBox 8">
              <a:extLst>
                <a:ext uri="{FF2B5EF4-FFF2-40B4-BE49-F238E27FC236}">
                  <a16:creationId xmlns:a16="http://schemas.microsoft.com/office/drawing/2014/main" id="{C756C558-E0C1-4D76-8FEE-58AEDEF7F9F4}"/>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
        <p:nvSpPr>
          <p:cNvPr id="2" name="TextBox 2"/>
          <p:cNvSpPr txBox="1"/>
          <p:nvPr/>
        </p:nvSpPr>
        <p:spPr>
          <a:xfrm>
            <a:off x="914400" y="1750100"/>
            <a:ext cx="11524489" cy="6440096"/>
          </a:xfrm>
          <a:prstGeom prst="rect">
            <a:avLst/>
          </a:prstGeom>
        </p:spPr>
        <p:txBody>
          <a:bodyPr lIns="0" tIns="0" rIns="0" bIns="0" rtlCol="0" anchor="t">
            <a:spAutoFit/>
          </a:bodyPr>
          <a:lstStyle/>
          <a:p>
            <a:pPr marL="457200" indent="-457200">
              <a:lnSpc>
                <a:spcPts val="3896"/>
              </a:lnSpc>
              <a:buFont typeface="Arial" panose="020B0604020202020204" pitchFamily="34" charset="0"/>
              <a:buChar char="•"/>
            </a:pPr>
            <a:r>
              <a:rPr lang="en-US" sz="2547" dirty="0">
                <a:solidFill>
                  <a:srgbClr val="022455"/>
                </a:solidFill>
                <a:latin typeface="Montserrat Light"/>
              </a:rPr>
              <a:t>Equitable treatment of complainants and respondents.</a:t>
            </a:r>
          </a:p>
          <a:p>
            <a:pPr marL="457200" indent="-457200">
              <a:lnSpc>
                <a:spcPts val="3896"/>
              </a:lnSpc>
              <a:buFont typeface="Arial" panose="020B0604020202020204" pitchFamily="34" charset="0"/>
              <a:buChar char="•"/>
            </a:pPr>
            <a:r>
              <a:rPr lang="en-US" sz="2547" dirty="0">
                <a:solidFill>
                  <a:srgbClr val="022455"/>
                </a:solidFill>
                <a:latin typeface="Montserrat Light"/>
              </a:rPr>
              <a:t>Title IX Coordinator, investigators, and decisionmakers must not have conflicts of interest or bias. </a:t>
            </a:r>
          </a:p>
          <a:p>
            <a:pPr marL="457200" indent="-457200">
              <a:lnSpc>
                <a:spcPts val="3896"/>
              </a:lnSpc>
              <a:buFont typeface="Arial" panose="020B0604020202020204" pitchFamily="34" charset="0"/>
              <a:buChar char="•"/>
            </a:pPr>
            <a:r>
              <a:rPr lang="en-US" sz="2547" dirty="0">
                <a:solidFill>
                  <a:srgbClr val="022455"/>
                </a:solidFill>
                <a:latin typeface="Montserrat Light"/>
              </a:rPr>
              <a:t>Presumption that the respondent is not responsible for the alleged conduct until a determination whether sex discrimination occurred is made at the conclusion of the grievance procedures.</a:t>
            </a:r>
          </a:p>
          <a:p>
            <a:pPr marL="457200" indent="-457200">
              <a:lnSpc>
                <a:spcPts val="3896"/>
              </a:lnSpc>
              <a:buFont typeface="Arial" panose="020B0604020202020204" pitchFamily="34" charset="0"/>
              <a:buChar char="•"/>
            </a:pPr>
            <a:r>
              <a:rPr lang="en-US" sz="2547" dirty="0">
                <a:solidFill>
                  <a:srgbClr val="022455"/>
                </a:solidFill>
                <a:latin typeface="Montserrat Light"/>
              </a:rPr>
              <a:t>Reasonably prompt timeframes for all major stages.</a:t>
            </a:r>
          </a:p>
          <a:p>
            <a:pPr marL="457200" indent="-457200">
              <a:lnSpc>
                <a:spcPts val="3896"/>
              </a:lnSpc>
              <a:buFont typeface="Arial" panose="020B0604020202020204" pitchFamily="34" charset="0"/>
              <a:buChar char="•"/>
            </a:pPr>
            <a:r>
              <a:rPr lang="en-US" sz="2547" dirty="0">
                <a:solidFill>
                  <a:srgbClr val="022455"/>
                </a:solidFill>
                <a:latin typeface="Montserrat Light"/>
              </a:rPr>
              <a:t>Reasonable steps to protect privacy of parties and witnesses.</a:t>
            </a:r>
          </a:p>
          <a:p>
            <a:pPr marL="457200" indent="-457200">
              <a:lnSpc>
                <a:spcPts val="3896"/>
              </a:lnSpc>
              <a:buFont typeface="Arial" panose="020B0604020202020204" pitchFamily="34" charset="0"/>
              <a:buChar char="•"/>
            </a:pPr>
            <a:r>
              <a:rPr lang="en-US" sz="2547" dirty="0">
                <a:solidFill>
                  <a:srgbClr val="022455"/>
                </a:solidFill>
                <a:latin typeface="Montserrat Light"/>
              </a:rPr>
              <a:t>Objective evaluation of all relevant and not otherwise impermissible evidence. </a:t>
            </a:r>
          </a:p>
          <a:p>
            <a:pPr marL="457200" indent="-457200">
              <a:lnSpc>
                <a:spcPts val="3896"/>
              </a:lnSpc>
              <a:buFont typeface="Arial" panose="020B0604020202020204" pitchFamily="34" charset="0"/>
              <a:buChar char="•"/>
            </a:pPr>
            <a:r>
              <a:rPr lang="en-US" sz="2547" dirty="0">
                <a:solidFill>
                  <a:srgbClr val="022455"/>
                </a:solidFill>
                <a:latin typeface="Montserrat Light"/>
              </a:rPr>
              <a:t>Exclusion of three types of evidence as impermissible. </a:t>
            </a:r>
          </a:p>
          <a:p>
            <a:pPr marL="457200" indent="-457200">
              <a:lnSpc>
                <a:spcPts val="3896"/>
              </a:lnSpc>
              <a:buFont typeface="Arial" panose="020B0604020202020204" pitchFamily="34" charset="0"/>
              <a:buChar char="•"/>
            </a:pPr>
            <a:r>
              <a:rPr lang="en-US" sz="2547" dirty="0">
                <a:solidFill>
                  <a:srgbClr val="022455"/>
                </a:solidFill>
                <a:latin typeface="Montserrat Light"/>
              </a:rPr>
              <a:t>If school adopts grievance procedures that applies to certain types of complaints, you must explain.</a:t>
            </a:r>
          </a:p>
        </p:txBody>
      </p:sp>
      <p:grpSp>
        <p:nvGrpSpPr>
          <p:cNvPr id="6" name="Group 6"/>
          <p:cNvGrpSpPr>
            <a:grpSpLocks noChangeAspect="1"/>
          </p:cNvGrpSpPr>
          <p:nvPr/>
        </p:nvGrpSpPr>
        <p:grpSpPr>
          <a:xfrm>
            <a:off x="13059055" y="0"/>
            <a:ext cx="5228945" cy="10287000"/>
            <a:chOff x="0" y="151411"/>
            <a:chExt cx="2893238" cy="5691921"/>
          </a:xfrm>
        </p:grpSpPr>
        <p:sp>
          <p:nvSpPr>
            <p:cNvPr id="7" name="Freeform 7"/>
            <p:cNvSpPr/>
            <p:nvPr/>
          </p:nvSpPr>
          <p:spPr>
            <a:xfrm>
              <a:off x="0" y="151411"/>
              <a:ext cx="2893238" cy="5691921"/>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8" name="Group 8"/>
          <p:cNvGrpSpPr/>
          <p:nvPr/>
        </p:nvGrpSpPr>
        <p:grpSpPr>
          <a:xfrm>
            <a:off x="13059055" y="0"/>
            <a:ext cx="5228945" cy="10287000"/>
            <a:chOff x="0" y="0"/>
            <a:chExt cx="1768803" cy="3479800"/>
          </a:xfrm>
        </p:grpSpPr>
        <p:sp>
          <p:nvSpPr>
            <p:cNvPr id="9" name="Freeform 9"/>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10" name="TextBox 10"/>
          <p:cNvSpPr txBox="1"/>
          <p:nvPr/>
        </p:nvSpPr>
        <p:spPr>
          <a:xfrm>
            <a:off x="3048000" y="638074"/>
            <a:ext cx="8940824" cy="810671"/>
          </a:xfrm>
          <a:prstGeom prst="rect">
            <a:avLst/>
          </a:prstGeom>
        </p:spPr>
        <p:txBody>
          <a:bodyPr wrap="square" lIns="0" tIns="0" rIns="0" bIns="0" rtlCol="0" anchor="t">
            <a:spAutoFit/>
          </a:bodyPr>
          <a:lstStyle/>
          <a:p>
            <a:pPr algn="l">
              <a:lnSpc>
                <a:spcPts val="6930"/>
              </a:lnSpc>
            </a:pPr>
            <a:r>
              <a:rPr lang="en-US" sz="4400" spc="49" dirty="0">
                <a:solidFill>
                  <a:srgbClr val="022455"/>
                </a:solidFill>
                <a:latin typeface="Merriweather Bold"/>
              </a:rPr>
              <a:t>Grievance Procedures</a:t>
            </a:r>
          </a:p>
        </p:txBody>
      </p:sp>
    </p:spTree>
    <p:extLst>
      <p:ext uri="{BB962C8B-B14F-4D97-AF65-F5344CB8AC3E}">
        <p14:creationId xmlns:p14="http://schemas.microsoft.com/office/powerpoint/2010/main" val="22765130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6">
            <a:extLst>
              <a:ext uri="{FF2B5EF4-FFF2-40B4-BE49-F238E27FC236}">
                <a16:creationId xmlns:a16="http://schemas.microsoft.com/office/drawing/2014/main" id="{A172090F-FB8E-4946-9E49-EC57D8DB7EC6}"/>
              </a:ext>
            </a:extLst>
          </p:cNvPr>
          <p:cNvGrpSpPr/>
          <p:nvPr/>
        </p:nvGrpSpPr>
        <p:grpSpPr>
          <a:xfrm>
            <a:off x="0" y="9196665"/>
            <a:ext cx="18387538" cy="755055"/>
            <a:chOff x="0" y="0"/>
            <a:chExt cx="24926137" cy="1006740"/>
          </a:xfrm>
        </p:grpSpPr>
        <p:sp>
          <p:nvSpPr>
            <p:cNvPr id="12" name="AutoShape 7">
              <a:extLst>
                <a:ext uri="{FF2B5EF4-FFF2-40B4-BE49-F238E27FC236}">
                  <a16:creationId xmlns:a16="http://schemas.microsoft.com/office/drawing/2014/main" id="{901FED82-342B-4A4E-8128-B354215AB84E}"/>
                </a:ext>
              </a:extLst>
            </p:cNvPr>
            <p:cNvSpPr/>
            <p:nvPr/>
          </p:nvSpPr>
          <p:spPr>
            <a:xfrm>
              <a:off x="0" y="0"/>
              <a:ext cx="24926137" cy="131189"/>
            </a:xfrm>
            <a:prstGeom prst="rect">
              <a:avLst/>
            </a:prstGeom>
            <a:solidFill>
              <a:srgbClr val="022455"/>
            </a:solidFill>
          </p:spPr>
        </p:sp>
        <p:sp>
          <p:nvSpPr>
            <p:cNvPr id="13" name="TextBox 8">
              <a:extLst>
                <a:ext uri="{FF2B5EF4-FFF2-40B4-BE49-F238E27FC236}">
                  <a16:creationId xmlns:a16="http://schemas.microsoft.com/office/drawing/2014/main" id="{0FBFDCEE-A4C4-4FA7-83B8-BC31F1472881}"/>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5" name="Group 5"/>
          <p:cNvGrpSpPr>
            <a:grpSpLocks noChangeAspect="1"/>
          </p:cNvGrpSpPr>
          <p:nvPr/>
        </p:nvGrpSpPr>
        <p:grpSpPr>
          <a:xfrm>
            <a:off x="13059055" y="0"/>
            <a:ext cx="5228945" cy="10287000"/>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7" name="Group 7"/>
          <p:cNvGrpSpPr/>
          <p:nvPr/>
        </p:nvGrpSpPr>
        <p:grpSpPr>
          <a:xfrm>
            <a:off x="13059055" y="0"/>
            <a:ext cx="5228945" cy="10287000"/>
            <a:chOff x="0" y="0"/>
            <a:chExt cx="1768803" cy="3479800"/>
          </a:xfrm>
        </p:grpSpPr>
        <p:sp>
          <p:nvSpPr>
            <p:cNvPr id="8" name="Freeform 8"/>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9" name="TextBox 9"/>
          <p:cNvSpPr txBox="1"/>
          <p:nvPr/>
        </p:nvSpPr>
        <p:spPr>
          <a:xfrm>
            <a:off x="609600" y="2857948"/>
            <a:ext cx="10478339" cy="4529573"/>
          </a:xfrm>
          <a:prstGeom prst="rect">
            <a:avLst/>
          </a:prstGeom>
        </p:spPr>
        <p:txBody>
          <a:bodyPr wrap="square" lIns="0" tIns="0" rIns="0" bIns="0" rtlCol="0" anchor="t">
            <a:spAutoFit/>
          </a:bodyPr>
          <a:lstStyle/>
          <a:p>
            <a:pPr marL="549899" lvl="1" indent="-274949" algn="l">
              <a:lnSpc>
                <a:spcPts val="3896"/>
              </a:lnSpc>
              <a:buFont typeface="Arial"/>
              <a:buChar char="•"/>
            </a:pPr>
            <a:r>
              <a:rPr lang="en-US" sz="3200" dirty="0">
                <a:solidFill>
                  <a:srgbClr val="022455"/>
                </a:solidFill>
                <a:latin typeface="Montserrat Light"/>
              </a:rPr>
              <a:t>There is a presumption of non-responsibility until a determination is made.</a:t>
            </a:r>
          </a:p>
          <a:p>
            <a:pPr marL="274950" lvl="1" algn="l">
              <a:lnSpc>
                <a:spcPts val="3896"/>
              </a:lnSpc>
            </a:pPr>
            <a:endParaRPr lang="en-US" sz="3200" dirty="0">
              <a:solidFill>
                <a:srgbClr val="022455"/>
              </a:solidFill>
              <a:latin typeface="Montserrat Light"/>
            </a:endParaRPr>
          </a:p>
          <a:p>
            <a:pPr marL="571488" lvl="1" indent="-285744" algn="l">
              <a:lnSpc>
                <a:spcPts val="4049"/>
              </a:lnSpc>
              <a:buFont typeface="Arial"/>
              <a:buChar char="•"/>
            </a:pPr>
            <a:r>
              <a:rPr lang="en-US" sz="3200" dirty="0">
                <a:solidFill>
                  <a:srgbClr val="022455"/>
                </a:solidFill>
                <a:latin typeface="Montserrat Light"/>
              </a:rPr>
              <a:t>Schools required to take reasonable steps to protect privacy of witnesses and parties, without restricting parties’ ability to present evidence, speak with witnesses, consult with advisors/family/confidential resources, or otherwise prepare for grievance procedures.</a:t>
            </a:r>
          </a:p>
        </p:txBody>
      </p:sp>
      <p:sp>
        <p:nvSpPr>
          <p:cNvPr id="10" name="TextBox 10"/>
          <p:cNvSpPr txBox="1"/>
          <p:nvPr/>
        </p:nvSpPr>
        <p:spPr>
          <a:xfrm>
            <a:off x="228600" y="1168531"/>
            <a:ext cx="12940319" cy="829907"/>
          </a:xfrm>
          <a:prstGeom prst="rect">
            <a:avLst/>
          </a:prstGeom>
        </p:spPr>
        <p:txBody>
          <a:bodyPr lIns="0" tIns="0" rIns="0" bIns="0" rtlCol="0" anchor="t">
            <a:spAutoFit/>
          </a:bodyPr>
          <a:lstStyle/>
          <a:p>
            <a:pPr algn="ctr">
              <a:lnSpc>
                <a:spcPts val="7056"/>
              </a:lnSpc>
            </a:pPr>
            <a:r>
              <a:rPr lang="en-US" sz="4400" spc="50" dirty="0">
                <a:solidFill>
                  <a:srgbClr val="022455"/>
                </a:solidFill>
                <a:latin typeface="Merriweather Bold"/>
              </a:rPr>
              <a:t>General Procedural Protections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6">
            <a:extLst>
              <a:ext uri="{FF2B5EF4-FFF2-40B4-BE49-F238E27FC236}">
                <a16:creationId xmlns:a16="http://schemas.microsoft.com/office/drawing/2014/main" id="{F1A6542F-0B6A-45D5-8AF0-201FDA9177F2}"/>
              </a:ext>
            </a:extLst>
          </p:cNvPr>
          <p:cNvGrpSpPr/>
          <p:nvPr/>
        </p:nvGrpSpPr>
        <p:grpSpPr>
          <a:xfrm>
            <a:off x="0" y="9196665"/>
            <a:ext cx="18387538" cy="755055"/>
            <a:chOff x="0" y="0"/>
            <a:chExt cx="24926137" cy="1006740"/>
          </a:xfrm>
        </p:grpSpPr>
        <p:sp>
          <p:nvSpPr>
            <p:cNvPr id="12" name="AutoShape 7">
              <a:extLst>
                <a:ext uri="{FF2B5EF4-FFF2-40B4-BE49-F238E27FC236}">
                  <a16:creationId xmlns:a16="http://schemas.microsoft.com/office/drawing/2014/main" id="{4E089E04-6C79-482C-85C5-AE20670E4A76}"/>
                </a:ext>
              </a:extLst>
            </p:cNvPr>
            <p:cNvSpPr/>
            <p:nvPr/>
          </p:nvSpPr>
          <p:spPr>
            <a:xfrm>
              <a:off x="0" y="0"/>
              <a:ext cx="24926137" cy="131189"/>
            </a:xfrm>
            <a:prstGeom prst="rect">
              <a:avLst/>
            </a:prstGeom>
            <a:solidFill>
              <a:srgbClr val="022455"/>
            </a:solidFill>
          </p:spPr>
        </p:sp>
        <p:sp>
          <p:nvSpPr>
            <p:cNvPr id="13" name="TextBox 8">
              <a:extLst>
                <a:ext uri="{FF2B5EF4-FFF2-40B4-BE49-F238E27FC236}">
                  <a16:creationId xmlns:a16="http://schemas.microsoft.com/office/drawing/2014/main" id="{9224CC79-1D42-403D-90A6-8E328FC90C16}"/>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5" name="Group 5"/>
          <p:cNvGrpSpPr>
            <a:grpSpLocks noChangeAspect="1"/>
          </p:cNvGrpSpPr>
          <p:nvPr/>
        </p:nvGrpSpPr>
        <p:grpSpPr>
          <a:xfrm>
            <a:off x="13059055" y="0"/>
            <a:ext cx="5228945" cy="10287000"/>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7" name="Group 7"/>
          <p:cNvGrpSpPr/>
          <p:nvPr/>
        </p:nvGrpSpPr>
        <p:grpSpPr>
          <a:xfrm>
            <a:off x="13059055" y="0"/>
            <a:ext cx="5228945" cy="10287000"/>
            <a:chOff x="0" y="0"/>
            <a:chExt cx="1768803" cy="3479800"/>
          </a:xfrm>
        </p:grpSpPr>
        <p:sp>
          <p:nvSpPr>
            <p:cNvPr id="8" name="Freeform 8"/>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9" name="TextBox 9"/>
          <p:cNvSpPr txBox="1"/>
          <p:nvPr/>
        </p:nvSpPr>
        <p:spPr>
          <a:xfrm>
            <a:off x="59368" y="800100"/>
            <a:ext cx="12940319" cy="829907"/>
          </a:xfrm>
          <a:prstGeom prst="rect">
            <a:avLst/>
          </a:prstGeom>
        </p:spPr>
        <p:txBody>
          <a:bodyPr lIns="0" tIns="0" rIns="0" bIns="0" rtlCol="0" anchor="t">
            <a:spAutoFit/>
          </a:bodyPr>
          <a:lstStyle/>
          <a:p>
            <a:pPr algn="ctr">
              <a:lnSpc>
                <a:spcPts val="7056"/>
              </a:lnSpc>
            </a:pPr>
            <a:r>
              <a:rPr lang="en-US" sz="4400" spc="50" dirty="0">
                <a:solidFill>
                  <a:srgbClr val="022455"/>
                </a:solidFill>
                <a:latin typeface="Merriweather Bold"/>
              </a:rPr>
              <a:t>Grievance Procedures</a:t>
            </a:r>
          </a:p>
        </p:txBody>
      </p:sp>
      <p:graphicFrame>
        <p:nvGraphicFramePr>
          <p:cNvPr id="10" name="Table 10"/>
          <p:cNvGraphicFramePr>
            <a:graphicFrameLocks noGrp="1"/>
          </p:cNvGraphicFramePr>
          <p:nvPr>
            <p:extLst>
              <p:ext uri="{D42A27DB-BD31-4B8C-83A1-F6EECF244321}">
                <p14:modId xmlns:p14="http://schemas.microsoft.com/office/powerpoint/2010/main" val="1230495587"/>
              </p:ext>
            </p:extLst>
          </p:nvPr>
        </p:nvGraphicFramePr>
        <p:xfrm>
          <a:off x="1219200" y="2054774"/>
          <a:ext cx="10251825" cy="6177451"/>
        </p:xfrm>
        <a:graphic>
          <a:graphicData uri="http://schemas.openxmlformats.org/drawingml/2006/table">
            <a:tbl>
              <a:tblPr/>
              <a:tblGrid>
                <a:gridCol w="6114522">
                  <a:extLst>
                    <a:ext uri="{9D8B030D-6E8A-4147-A177-3AD203B41FA5}">
                      <a16:colId xmlns:a16="http://schemas.microsoft.com/office/drawing/2014/main" val="20000"/>
                    </a:ext>
                  </a:extLst>
                </a:gridCol>
                <a:gridCol w="4137303">
                  <a:extLst>
                    <a:ext uri="{9D8B030D-6E8A-4147-A177-3AD203B41FA5}">
                      <a16:colId xmlns:a16="http://schemas.microsoft.com/office/drawing/2014/main" val="20001"/>
                    </a:ext>
                  </a:extLst>
                </a:gridCol>
              </a:tblGrid>
              <a:tr h="2056283">
                <a:tc>
                  <a:txBody>
                    <a:bodyPr/>
                    <a:lstStyle/>
                    <a:p>
                      <a:pPr algn="ctr">
                        <a:lnSpc>
                          <a:spcPts val="4479"/>
                        </a:lnSpc>
                        <a:defRPr/>
                      </a:pPr>
                      <a:r>
                        <a:rPr lang="en-US" sz="3199" dirty="0">
                          <a:solidFill>
                            <a:srgbClr val="022455"/>
                          </a:solidFill>
                          <a:latin typeface="Montserrat 2 Bold"/>
                        </a:rPr>
                        <a:t>Reasonably Prompt Timeframes</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ctr">
                        <a:lnSpc>
                          <a:spcPts val="4479"/>
                        </a:lnSpc>
                        <a:defRPr/>
                      </a:pPr>
                      <a:r>
                        <a:rPr lang="en-US" sz="3199" dirty="0">
                          <a:solidFill>
                            <a:srgbClr val="022455"/>
                          </a:solidFill>
                          <a:latin typeface="Montserrat 2 Bold"/>
                        </a:rPr>
                        <a:t>Major Stages</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0"/>
                  </a:ext>
                </a:extLst>
              </a:tr>
              <a:tr h="4121168">
                <a:tc>
                  <a:txBody>
                    <a:bodyPr/>
                    <a:lstStyle/>
                    <a:p>
                      <a:pPr algn="l">
                        <a:lnSpc>
                          <a:spcPts val="3079"/>
                        </a:lnSpc>
                        <a:defRPr/>
                      </a:pPr>
                      <a:r>
                        <a:rPr lang="en-US" sz="2199" dirty="0">
                          <a:solidFill>
                            <a:srgbClr val="022455"/>
                          </a:solidFill>
                          <a:latin typeface="Montserrat 2"/>
                        </a:rPr>
                        <a:t>“Establish reasonably prompt timeframes for the major stages of the grievance procedures, including a process that allows for that reasonable extension of timeframes on a case-by-case basis for good cause with notice to the parties that includes the reason for the delay.”</a:t>
                      </a:r>
                      <a:endParaRPr lang="en-US" sz="1100" dirty="0"/>
                    </a:p>
                    <a:p>
                      <a:pPr algn="l">
                        <a:lnSpc>
                          <a:spcPts val="1400"/>
                        </a:lnSpc>
                      </a:pPr>
                      <a:endParaRPr lang="en-US" sz="1100" dirty="0"/>
                    </a:p>
                    <a:p>
                      <a:pPr algn="r">
                        <a:lnSpc>
                          <a:spcPts val="2659"/>
                        </a:lnSpc>
                      </a:pPr>
                      <a:r>
                        <a:rPr lang="en-US" sz="1899" dirty="0">
                          <a:solidFill>
                            <a:srgbClr val="022455"/>
                          </a:solidFill>
                          <a:latin typeface="Montserrat 2"/>
                          <a:ea typeface="Montserrat 2"/>
                        </a:rPr>
                        <a:t>§106.45(b)(4)</a:t>
                      </a: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marL="474975" lvl="1" indent="-237487" algn="l">
                        <a:lnSpc>
                          <a:spcPts val="3079"/>
                        </a:lnSpc>
                        <a:buAutoNum type="arabicPeriod"/>
                        <a:defRPr/>
                      </a:pPr>
                      <a:r>
                        <a:rPr lang="en-US" sz="2199" dirty="0">
                          <a:solidFill>
                            <a:srgbClr val="022455"/>
                          </a:solidFill>
                          <a:latin typeface="Montserrat 2"/>
                        </a:rPr>
                        <a:t>Evaluation / Dismissal Determinations</a:t>
                      </a:r>
                      <a:endParaRPr lang="en-US" sz="1100" dirty="0"/>
                    </a:p>
                    <a:p>
                      <a:pPr marL="474975" lvl="1" indent="-237487" algn="l">
                        <a:lnSpc>
                          <a:spcPts val="3079"/>
                        </a:lnSpc>
                        <a:buAutoNum type="arabicPeriod"/>
                      </a:pPr>
                      <a:r>
                        <a:rPr lang="en-US" sz="2199" dirty="0">
                          <a:solidFill>
                            <a:srgbClr val="022455"/>
                          </a:solidFill>
                          <a:latin typeface="Montserrat 2"/>
                        </a:rPr>
                        <a:t> Investigation</a:t>
                      </a:r>
                    </a:p>
                    <a:p>
                      <a:pPr marL="474975" lvl="1" indent="-237487" algn="l">
                        <a:lnSpc>
                          <a:spcPts val="3079"/>
                        </a:lnSpc>
                        <a:buAutoNum type="arabicPeriod"/>
                      </a:pPr>
                      <a:r>
                        <a:rPr lang="en-US" sz="2199" dirty="0">
                          <a:solidFill>
                            <a:srgbClr val="022455"/>
                          </a:solidFill>
                          <a:latin typeface="Montserrat 2"/>
                        </a:rPr>
                        <a:t> Determination </a:t>
                      </a:r>
                    </a:p>
                    <a:p>
                      <a:pPr marL="474975" lvl="1" indent="-237487" algn="l">
                        <a:lnSpc>
                          <a:spcPts val="3079"/>
                        </a:lnSpc>
                        <a:buAutoNum type="arabicPeriod"/>
                      </a:pPr>
                      <a:r>
                        <a:rPr lang="en-US" sz="2199" dirty="0">
                          <a:solidFill>
                            <a:srgbClr val="022455"/>
                          </a:solidFill>
                          <a:latin typeface="Montserrat 2"/>
                        </a:rPr>
                        <a:t> Appeal (if any)</a:t>
                      </a:r>
                    </a:p>
                    <a:p>
                      <a:pPr algn="l">
                        <a:lnSpc>
                          <a:spcPts val="3079"/>
                        </a:lnSpc>
                      </a:pPr>
                      <a:endParaRPr lang="en-US" sz="2199" dirty="0">
                        <a:solidFill>
                          <a:srgbClr val="022455"/>
                        </a:solidFill>
                        <a:latin typeface="Montserrat 2"/>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6">
            <a:extLst>
              <a:ext uri="{FF2B5EF4-FFF2-40B4-BE49-F238E27FC236}">
                <a16:creationId xmlns:a16="http://schemas.microsoft.com/office/drawing/2014/main" id="{E4116E82-6DBF-4435-9F6B-485DCAE1D8C4}"/>
              </a:ext>
            </a:extLst>
          </p:cNvPr>
          <p:cNvGrpSpPr/>
          <p:nvPr/>
        </p:nvGrpSpPr>
        <p:grpSpPr>
          <a:xfrm>
            <a:off x="0" y="9196665"/>
            <a:ext cx="18387538" cy="755055"/>
            <a:chOff x="0" y="0"/>
            <a:chExt cx="24926137" cy="1006740"/>
          </a:xfrm>
        </p:grpSpPr>
        <p:sp>
          <p:nvSpPr>
            <p:cNvPr id="12" name="AutoShape 7">
              <a:extLst>
                <a:ext uri="{FF2B5EF4-FFF2-40B4-BE49-F238E27FC236}">
                  <a16:creationId xmlns:a16="http://schemas.microsoft.com/office/drawing/2014/main" id="{6975C9EB-6953-41B9-A694-8A7EE0E73D9D}"/>
                </a:ext>
              </a:extLst>
            </p:cNvPr>
            <p:cNvSpPr/>
            <p:nvPr/>
          </p:nvSpPr>
          <p:spPr>
            <a:xfrm>
              <a:off x="0" y="0"/>
              <a:ext cx="24926137" cy="131189"/>
            </a:xfrm>
            <a:prstGeom prst="rect">
              <a:avLst/>
            </a:prstGeom>
            <a:solidFill>
              <a:srgbClr val="022455"/>
            </a:solidFill>
          </p:spPr>
        </p:sp>
        <p:sp>
          <p:nvSpPr>
            <p:cNvPr id="13" name="TextBox 8">
              <a:extLst>
                <a:ext uri="{FF2B5EF4-FFF2-40B4-BE49-F238E27FC236}">
                  <a16:creationId xmlns:a16="http://schemas.microsoft.com/office/drawing/2014/main" id="{CD3CFFAE-A15D-4913-9E62-EB7741791ACC}"/>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5" name="Group 5"/>
          <p:cNvGrpSpPr>
            <a:grpSpLocks noChangeAspect="1"/>
          </p:cNvGrpSpPr>
          <p:nvPr/>
        </p:nvGrpSpPr>
        <p:grpSpPr>
          <a:xfrm>
            <a:off x="13059055" y="-1"/>
            <a:ext cx="5228945" cy="10286999"/>
            <a:chOff x="0" y="0"/>
            <a:chExt cx="6350000" cy="5830955"/>
          </a:xfrm>
        </p:grpSpPr>
        <p:sp>
          <p:nvSpPr>
            <p:cNvPr id="6" name="Freeform 6"/>
            <p:cNvSpPr/>
            <p:nvPr/>
          </p:nvSpPr>
          <p:spPr>
            <a:xfrm>
              <a:off x="0" y="0"/>
              <a:ext cx="6350000" cy="5830955"/>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7" name="Group 7"/>
          <p:cNvGrpSpPr/>
          <p:nvPr/>
        </p:nvGrpSpPr>
        <p:grpSpPr>
          <a:xfrm>
            <a:off x="13059055" y="0"/>
            <a:ext cx="5228945" cy="10287000"/>
            <a:chOff x="0" y="0"/>
            <a:chExt cx="1768803" cy="3479800"/>
          </a:xfrm>
        </p:grpSpPr>
        <p:sp>
          <p:nvSpPr>
            <p:cNvPr id="8" name="Freeform 8"/>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9" name="TextBox 9"/>
          <p:cNvSpPr txBox="1"/>
          <p:nvPr/>
        </p:nvSpPr>
        <p:spPr>
          <a:xfrm>
            <a:off x="667644" y="2251362"/>
            <a:ext cx="11884068" cy="5784276"/>
          </a:xfrm>
          <a:prstGeom prst="rect">
            <a:avLst/>
          </a:prstGeom>
        </p:spPr>
        <p:txBody>
          <a:bodyPr lIns="0" tIns="0" rIns="0" bIns="0" rtlCol="0" anchor="t">
            <a:spAutoFit/>
          </a:bodyPr>
          <a:lstStyle/>
          <a:p>
            <a:pPr marL="593078" lvl="1" indent="-296539" algn="l">
              <a:lnSpc>
                <a:spcPts val="4202"/>
              </a:lnSpc>
              <a:buFont typeface="Arial"/>
              <a:buChar char="•"/>
            </a:pPr>
            <a:r>
              <a:rPr lang="en-US" sz="2747" dirty="0">
                <a:solidFill>
                  <a:srgbClr val="022455"/>
                </a:solidFill>
                <a:latin typeface="Montserrat Light"/>
              </a:rPr>
              <a:t>Must include:</a:t>
            </a:r>
          </a:p>
          <a:p>
            <a:pPr marL="1186156" lvl="2" indent="-395385" algn="l">
              <a:lnSpc>
                <a:spcPts val="4202"/>
              </a:lnSpc>
              <a:buFont typeface="Arial"/>
              <a:buChar char="⚬"/>
            </a:pPr>
            <a:r>
              <a:rPr lang="en-US" sz="2747" dirty="0">
                <a:solidFill>
                  <a:srgbClr val="022455"/>
                </a:solidFill>
                <a:latin typeface="Montserrat Light"/>
              </a:rPr>
              <a:t>Schools' grievance procedures and informal resolution process;</a:t>
            </a:r>
          </a:p>
          <a:p>
            <a:pPr marL="1186156" lvl="2" indent="-395385" algn="l">
              <a:lnSpc>
                <a:spcPts val="4202"/>
              </a:lnSpc>
              <a:buFont typeface="Arial"/>
              <a:buChar char="⚬"/>
            </a:pPr>
            <a:r>
              <a:rPr lang="en-US" sz="2747" dirty="0">
                <a:solidFill>
                  <a:srgbClr val="022455"/>
                </a:solidFill>
                <a:latin typeface="Montserrat Light"/>
              </a:rPr>
              <a:t>Sufficient information to allow parties to respond, including conduct alleged and dates/times of alleged incidents;</a:t>
            </a:r>
          </a:p>
          <a:p>
            <a:pPr marL="1186156" lvl="2" indent="-395385" algn="l">
              <a:lnSpc>
                <a:spcPts val="4202"/>
              </a:lnSpc>
              <a:buFont typeface="Arial"/>
              <a:buChar char="⚬"/>
            </a:pPr>
            <a:r>
              <a:rPr lang="en-US" sz="2747" dirty="0">
                <a:solidFill>
                  <a:srgbClr val="022455"/>
                </a:solidFill>
                <a:latin typeface="Montserrat Light"/>
              </a:rPr>
              <a:t>Statement on prohibition of retaliation; and</a:t>
            </a:r>
          </a:p>
          <a:p>
            <a:pPr marL="1186156" lvl="2" indent="-395385" algn="l">
              <a:lnSpc>
                <a:spcPts val="4202"/>
              </a:lnSpc>
              <a:buFont typeface="Arial"/>
              <a:buChar char="⚬"/>
            </a:pPr>
            <a:r>
              <a:rPr lang="en-US" sz="2747" dirty="0">
                <a:solidFill>
                  <a:srgbClr val="022455"/>
                </a:solidFill>
                <a:latin typeface="Montserrat Light"/>
              </a:rPr>
              <a:t>Statement that parties are entitled to equal opportunity to access relevant, not impermissible evidence.</a:t>
            </a:r>
          </a:p>
          <a:p>
            <a:pPr marL="593078" lvl="1" indent="-296539" algn="l">
              <a:lnSpc>
                <a:spcPts val="4202"/>
              </a:lnSpc>
              <a:buFont typeface="Arial"/>
              <a:buChar char="•"/>
            </a:pPr>
            <a:r>
              <a:rPr lang="en-US" sz="2747" dirty="0">
                <a:solidFill>
                  <a:srgbClr val="022455"/>
                </a:solidFill>
                <a:latin typeface="Montserrat Light"/>
              </a:rPr>
              <a:t>If the investigation reveals additional allegation of sex discrimination, school must provide amended Notice.</a:t>
            </a:r>
          </a:p>
          <a:p>
            <a:pPr algn="r">
              <a:lnSpc>
                <a:spcPts val="3437"/>
              </a:lnSpc>
            </a:pPr>
            <a:r>
              <a:rPr lang="en-US" sz="2247" spc="247" dirty="0">
                <a:solidFill>
                  <a:srgbClr val="940019"/>
                </a:solidFill>
                <a:latin typeface="Montserrat Light" panose="020B0604020202020204" charset="0"/>
              </a:rPr>
              <a:t>§ </a:t>
            </a:r>
            <a:r>
              <a:rPr lang="en-US" sz="2247" spc="247" dirty="0">
                <a:solidFill>
                  <a:srgbClr val="940019"/>
                </a:solidFill>
                <a:latin typeface="Montserrat Light" panose="020B0604020202020204" charset="0"/>
                <a:ea typeface="Montserrat Light Bold"/>
              </a:rPr>
              <a:t>106.45(c)</a:t>
            </a:r>
          </a:p>
        </p:txBody>
      </p:sp>
      <p:sp>
        <p:nvSpPr>
          <p:cNvPr id="10" name="TextBox 10"/>
          <p:cNvSpPr txBox="1"/>
          <p:nvPr/>
        </p:nvSpPr>
        <p:spPr>
          <a:xfrm>
            <a:off x="-134936" y="827541"/>
            <a:ext cx="12940319" cy="843308"/>
          </a:xfrm>
          <a:prstGeom prst="rect">
            <a:avLst/>
          </a:prstGeom>
        </p:spPr>
        <p:txBody>
          <a:bodyPr lIns="0" tIns="0" rIns="0" bIns="0" rtlCol="0" anchor="t">
            <a:spAutoFit/>
          </a:bodyPr>
          <a:lstStyle/>
          <a:p>
            <a:pPr algn="ctr">
              <a:lnSpc>
                <a:spcPts val="7056"/>
              </a:lnSpc>
            </a:pPr>
            <a:r>
              <a:rPr lang="en-US" sz="4400" spc="50" dirty="0">
                <a:solidFill>
                  <a:srgbClr val="022455"/>
                </a:solidFill>
                <a:latin typeface="Merriweather Bold"/>
              </a:rPr>
              <a:t>Notice of Allegations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0" y="9182101"/>
            <a:ext cx="18288000" cy="76200"/>
          </a:xfrm>
          <a:prstGeom prst="rect">
            <a:avLst/>
          </a:prstGeom>
          <a:solidFill>
            <a:srgbClr val="940019"/>
          </a:solidFill>
        </p:spPr>
      </p:sp>
      <p:sp>
        <p:nvSpPr>
          <p:cNvPr id="3" name="Freeform 3"/>
          <p:cNvSpPr/>
          <p:nvPr/>
        </p:nvSpPr>
        <p:spPr>
          <a:xfrm>
            <a:off x="7313740" y="1028700"/>
            <a:ext cx="3660520" cy="3660520"/>
          </a:xfrm>
          <a:custGeom>
            <a:avLst/>
            <a:gdLst/>
            <a:ahLst/>
            <a:cxnLst/>
            <a:rect l="l" t="t" r="r" b="b"/>
            <a:pathLst>
              <a:path w="3660520" h="3660520">
                <a:moveTo>
                  <a:pt x="0" y="0"/>
                </a:moveTo>
                <a:lnTo>
                  <a:pt x="3660520" y="0"/>
                </a:lnTo>
                <a:lnTo>
                  <a:pt x="3660520" y="3660520"/>
                </a:lnTo>
                <a:lnTo>
                  <a:pt x="0" y="3660520"/>
                </a:lnTo>
                <a:lnTo>
                  <a:pt x="0" y="0"/>
                </a:lnTo>
                <a:close/>
              </a:path>
            </a:pathLst>
          </a:custGeom>
          <a:blipFill>
            <a:blip r:embed="rId2"/>
            <a:stretch>
              <a:fillRect/>
            </a:stretch>
          </a:blipFill>
        </p:spPr>
      </p:sp>
      <p:sp>
        <p:nvSpPr>
          <p:cNvPr id="4" name="TextBox 4"/>
          <p:cNvSpPr txBox="1"/>
          <p:nvPr/>
        </p:nvSpPr>
        <p:spPr>
          <a:xfrm>
            <a:off x="1232476" y="9555480"/>
            <a:ext cx="15823048" cy="396240"/>
          </a:xfrm>
          <a:prstGeom prst="rect">
            <a:avLst/>
          </a:prstGeom>
        </p:spPr>
        <p:txBody>
          <a:bodyPr lIns="0" tIns="0" rIns="0" bIns="0" rtlCol="0" anchor="t">
            <a:spAutoFit/>
          </a:bodyPr>
          <a:lstStyle/>
          <a:p>
            <a:pPr marL="0" marR="0" lvl="0" indent="0" algn="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192" normalizeH="0" baseline="0" noProof="0" dirty="0">
                <a:ln>
                  <a:noFill/>
                </a:ln>
                <a:solidFill>
                  <a:srgbClr val="FFFFFF"/>
                </a:solidFill>
                <a:effectLst/>
                <a:uLnTx/>
                <a:uFillTx/>
                <a:latin typeface="Montserrat 1"/>
                <a:ea typeface="+mn-ea"/>
                <a:cs typeface="+mn-cs"/>
              </a:rPr>
              <a:t>Appel, Yost &amp; Zee LLP</a:t>
            </a:r>
          </a:p>
        </p:txBody>
      </p:sp>
      <p:grpSp>
        <p:nvGrpSpPr>
          <p:cNvPr id="5" name="Group 5"/>
          <p:cNvGrpSpPr/>
          <p:nvPr/>
        </p:nvGrpSpPr>
        <p:grpSpPr>
          <a:xfrm>
            <a:off x="1447800" y="4165434"/>
            <a:ext cx="14774871" cy="5644174"/>
            <a:chOff x="-2459544" y="-1654945"/>
            <a:chExt cx="19699827" cy="7525565"/>
          </a:xfrm>
        </p:grpSpPr>
        <p:sp>
          <p:nvSpPr>
            <p:cNvPr id="6" name="TextBox 6"/>
            <p:cNvSpPr txBox="1"/>
            <p:nvPr/>
          </p:nvSpPr>
          <p:spPr>
            <a:xfrm>
              <a:off x="395607" y="2249217"/>
              <a:ext cx="14812898" cy="645160"/>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7"/>
            <p:cNvSpPr txBox="1"/>
            <p:nvPr/>
          </p:nvSpPr>
          <p:spPr>
            <a:xfrm>
              <a:off x="-2459544" y="-1654945"/>
              <a:ext cx="19699827" cy="7525565"/>
            </a:xfrm>
            <a:prstGeom prst="rect">
              <a:avLst/>
            </a:prstGeom>
          </p:spPr>
          <p:txBody>
            <a:bodyPr wrap="square" lIns="0" tIns="0" rIns="0" bIns="0" rtlCol="0" anchor="t">
              <a:spAutoFit/>
            </a:bodyPr>
            <a:lstStyle/>
            <a:p>
              <a:pPr marL="0" marR="0" lvl="0" indent="0" algn="ctr" defTabSz="914400" rtl="0" eaLnBrk="1" fontAlgn="auto" latinLnBrk="0" hangingPunct="1">
                <a:lnSpc>
                  <a:spcPts val="9169"/>
                </a:lnSpc>
                <a:spcBef>
                  <a:spcPts val="0"/>
                </a:spcBef>
                <a:spcAft>
                  <a:spcPts val="0"/>
                </a:spcAft>
                <a:buClrTx/>
                <a:buSzTx/>
                <a:buFontTx/>
                <a:buNone/>
                <a:tabLst/>
                <a:defRPr/>
              </a:pPr>
              <a:r>
                <a:rPr lang="en-US" sz="6999" spc="202" dirty="0">
                  <a:solidFill>
                    <a:srgbClr val="FFFFFF"/>
                  </a:solidFill>
                  <a:latin typeface="Merriweather"/>
                </a:rPr>
                <a:t>Key Changes and Clarifications </a:t>
              </a:r>
            </a:p>
            <a:p>
              <a:pPr marL="0" marR="0" lvl="0" indent="0" algn="ctr" defTabSz="914400" rtl="0" eaLnBrk="1" fontAlgn="auto" latinLnBrk="0" hangingPunct="1">
                <a:lnSpc>
                  <a:spcPts val="9169"/>
                </a:lnSpc>
                <a:spcBef>
                  <a:spcPts val="0"/>
                </a:spcBef>
                <a:spcAft>
                  <a:spcPts val="0"/>
                </a:spcAft>
                <a:buClrTx/>
                <a:buSzTx/>
                <a:buFontTx/>
                <a:buNone/>
                <a:tabLst/>
                <a:defRPr/>
              </a:pPr>
              <a:r>
                <a:rPr lang="en-US" sz="6999" spc="202" dirty="0">
                  <a:solidFill>
                    <a:srgbClr val="FFFFFF"/>
                  </a:solidFill>
                  <a:latin typeface="Merriweather"/>
                </a:rPr>
                <a:t>2024 Regulations</a:t>
              </a:r>
            </a:p>
            <a:p>
              <a:pPr marL="0" marR="0" lvl="0" indent="0" algn="ctr" defTabSz="914400" rtl="0" eaLnBrk="1" fontAlgn="auto" latinLnBrk="0" hangingPunct="1">
                <a:lnSpc>
                  <a:spcPts val="9169"/>
                </a:lnSpc>
                <a:spcBef>
                  <a:spcPts val="0"/>
                </a:spcBef>
                <a:spcAft>
                  <a:spcPts val="0"/>
                </a:spcAft>
                <a:buClrTx/>
                <a:buSzTx/>
                <a:buFontTx/>
                <a:buNone/>
                <a:tabLst/>
                <a:defRPr/>
              </a:pPr>
              <a:endParaRPr kumimoji="0" lang="en-US" sz="6999" b="0" i="0" u="none" strike="noStrike" kern="1200" cap="none" spc="202" normalizeH="0" baseline="0" noProof="0" dirty="0">
                <a:ln>
                  <a:noFill/>
                </a:ln>
                <a:solidFill>
                  <a:srgbClr val="FFFFFF"/>
                </a:solidFill>
                <a:effectLst/>
                <a:uLnTx/>
                <a:uFillTx/>
                <a:latin typeface="Merriweather"/>
                <a:ea typeface="+mn-ea"/>
                <a:cs typeface="+mn-cs"/>
              </a:endParaRPr>
            </a:p>
            <a:p>
              <a:pPr marL="0" marR="0" lvl="0" indent="0" algn="ctr" defTabSz="914400" rtl="0" eaLnBrk="1" fontAlgn="auto" latinLnBrk="0" hangingPunct="1">
                <a:lnSpc>
                  <a:spcPts val="9169"/>
                </a:lnSpc>
                <a:spcBef>
                  <a:spcPts val="0"/>
                </a:spcBef>
                <a:spcAft>
                  <a:spcPts val="0"/>
                </a:spcAft>
                <a:buClrTx/>
                <a:buSzTx/>
                <a:buFontTx/>
                <a:buNone/>
                <a:tabLst/>
                <a:defRPr/>
              </a:pPr>
              <a:endParaRPr kumimoji="0" lang="en-US" sz="1200" b="0" i="0" u="none" strike="noStrike" kern="1200" cap="none" spc="202" normalizeH="0" baseline="0" noProof="0" dirty="0">
                <a:ln>
                  <a:noFill/>
                </a:ln>
                <a:solidFill>
                  <a:srgbClr val="FFFFFF"/>
                </a:solidFill>
                <a:effectLst/>
                <a:uLnTx/>
                <a:uFillTx/>
                <a:latin typeface="Merriweather"/>
                <a:ea typeface="+mn-ea"/>
                <a:cs typeface="+mn-cs"/>
              </a:endParaRPr>
            </a:p>
            <a:p>
              <a:pPr marL="0" marR="0" lvl="0" indent="0" algn="ctr" defTabSz="914400" rtl="0" eaLnBrk="1" fontAlgn="auto" latinLnBrk="0" hangingPunct="1">
                <a:lnSpc>
                  <a:spcPts val="9169"/>
                </a:lnSpc>
                <a:spcBef>
                  <a:spcPts val="0"/>
                </a:spcBef>
                <a:spcAft>
                  <a:spcPts val="0"/>
                </a:spcAft>
                <a:buClrTx/>
                <a:buSzTx/>
                <a:buFontTx/>
                <a:buNone/>
                <a:tabLst/>
                <a:defRPr/>
              </a:pPr>
              <a:r>
                <a:rPr kumimoji="0" lang="en-US" sz="1200" b="0" i="0" u="none" strike="noStrike" kern="1200" cap="none" spc="202" normalizeH="0" baseline="0" noProof="0" dirty="0">
                  <a:ln>
                    <a:noFill/>
                  </a:ln>
                  <a:solidFill>
                    <a:srgbClr val="FFFFFF"/>
                  </a:solidFill>
                  <a:effectLst/>
                  <a:uLnTx/>
                  <a:uFillTx/>
                  <a:latin typeface="Merriweather"/>
                  <a:ea typeface="+mn-ea"/>
                  <a:cs typeface="+mn-cs"/>
                </a:rPr>
                <a:t>					</a:t>
              </a:r>
              <a:endParaRPr kumimoji="0" lang="en-US" sz="6999" b="0" i="0" u="none" strike="noStrike" kern="1200" cap="none" spc="202" normalizeH="0" baseline="0" noProof="0" dirty="0">
                <a:ln>
                  <a:noFill/>
                </a:ln>
                <a:solidFill>
                  <a:srgbClr val="FFFFFF"/>
                </a:solidFill>
                <a:effectLst/>
                <a:uLnTx/>
                <a:uFillTx/>
                <a:latin typeface="Merriweather"/>
                <a:ea typeface="+mn-ea"/>
                <a:cs typeface="+mn-cs"/>
              </a:endParaRPr>
            </a:p>
          </p:txBody>
        </p:sp>
      </p:grpSp>
    </p:spTree>
    <p:extLst>
      <p:ext uri="{BB962C8B-B14F-4D97-AF65-F5344CB8AC3E}">
        <p14:creationId xmlns:p14="http://schemas.microsoft.com/office/powerpoint/2010/main" val="4569544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4633945" y="0"/>
            <a:ext cx="13654055"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5" name="TextBox 5"/>
          <p:cNvSpPr txBox="1"/>
          <p:nvPr/>
        </p:nvSpPr>
        <p:spPr>
          <a:xfrm>
            <a:off x="7185429" y="2131577"/>
            <a:ext cx="10073871" cy="6556923"/>
          </a:xfrm>
          <a:prstGeom prst="rect">
            <a:avLst/>
          </a:prstGeom>
        </p:spPr>
        <p:txBody>
          <a:bodyPr lIns="0" tIns="0" rIns="0" bIns="0" rtlCol="0" anchor="t">
            <a:spAutoFit/>
          </a:bodyPr>
          <a:lstStyle/>
          <a:p>
            <a:pPr algn="l">
              <a:lnSpc>
                <a:spcPts val="4678"/>
              </a:lnSpc>
            </a:pPr>
            <a:r>
              <a:rPr lang="en-US" sz="2800" spc="31" dirty="0">
                <a:solidFill>
                  <a:srgbClr val="022455"/>
                </a:solidFill>
                <a:latin typeface="Montserrat Light"/>
              </a:rPr>
              <a:t>Factors to Consider</a:t>
            </a:r>
          </a:p>
          <a:p>
            <a:pPr marL="673336" lvl="1" indent="-336668" algn="l">
              <a:lnSpc>
                <a:spcPts val="4678"/>
              </a:lnSpc>
              <a:buFont typeface="Arial"/>
              <a:buChar char="•"/>
            </a:pPr>
            <a:r>
              <a:rPr lang="en-US" sz="2800" spc="31" dirty="0">
                <a:solidFill>
                  <a:srgbClr val="022455"/>
                </a:solidFill>
                <a:latin typeface="Montserrat Light"/>
              </a:rPr>
              <a:t>Complainant’s request not to proceed</a:t>
            </a:r>
          </a:p>
          <a:p>
            <a:pPr marL="673336" lvl="1" indent="-336668" algn="l">
              <a:lnSpc>
                <a:spcPts val="4678"/>
              </a:lnSpc>
              <a:buFont typeface="Arial"/>
              <a:buChar char="•"/>
            </a:pPr>
            <a:r>
              <a:rPr lang="en-US" sz="2800" spc="31" dirty="0">
                <a:solidFill>
                  <a:srgbClr val="022455"/>
                </a:solidFill>
                <a:latin typeface="Montserrat Light"/>
              </a:rPr>
              <a:t>Complaint’s reasonable safety concerns</a:t>
            </a:r>
          </a:p>
          <a:p>
            <a:pPr marL="673336" lvl="1" indent="-336668" algn="l">
              <a:lnSpc>
                <a:spcPts val="4678"/>
              </a:lnSpc>
              <a:buFont typeface="Arial"/>
              <a:buChar char="•"/>
            </a:pPr>
            <a:r>
              <a:rPr lang="en-US" sz="2800" spc="31" dirty="0">
                <a:solidFill>
                  <a:srgbClr val="022455"/>
                </a:solidFill>
                <a:latin typeface="Montserrat Light"/>
              </a:rPr>
              <a:t>Risk that additional discrimination occurs</a:t>
            </a:r>
          </a:p>
          <a:p>
            <a:pPr marL="673336" lvl="1" indent="-336668" algn="l">
              <a:lnSpc>
                <a:spcPts val="4678"/>
              </a:lnSpc>
              <a:buFont typeface="Arial"/>
              <a:buChar char="•"/>
            </a:pPr>
            <a:r>
              <a:rPr lang="en-US" sz="2800" spc="31" dirty="0">
                <a:solidFill>
                  <a:srgbClr val="022455"/>
                </a:solidFill>
                <a:latin typeface="Montserrat Light"/>
              </a:rPr>
              <a:t>Severity of alleged sex discrimination</a:t>
            </a:r>
          </a:p>
          <a:p>
            <a:pPr marL="673336" lvl="1" indent="-336668" algn="l">
              <a:lnSpc>
                <a:spcPts val="4678"/>
              </a:lnSpc>
              <a:buFont typeface="Arial"/>
              <a:buChar char="•"/>
            </a:pPr>
            <a:r>
              <a:rPr lang="en-US" sz="2800" spc="31" dirty="0">
                <a:solidFill>
                  <a:srgbClr val="022455"/>
                </a:solidFill>
                <a:latin typeface="Montserrat Light"/>
              </a:rPr>
              <a:t>Age and relationship of the parties</a:t>
            </a:r>
          </a:p>
          <a:p>
            <a:pPr marL="673336" lvl="1" indent="-336668" algn="l">
              <a:lnSpc>
                <a:spcPts val="4678"/>
              </a:lnSpc>
              <a:buFont typeface="Arial"/>
              <a:buChar char="•"/>
            </a:pPr>
            <a:r>
              <a:rPr lang="en-US" sz="2800" spc="31" dirty="0">
                <a:solidFill>
                  <a:srgbClr val="022455"/>
                </a:solidFill>
                <a:latin typeface="Montserrat Light"/>
              </a:rPr>
              <a:t>Scope of alleged sex discrimination</a:t>
            </a:r>
          </a:p>
          <a:p>
            <a:pPr marL="673336" lvl="1" indent="-336668" algn="l">
              <a:lnSpc>
                <a:spcPts val="4678"/>
              </a:lnSpc>
              <a:buFont typeface="Arial"/>
              <a:buChar char="•"/>
            </a:pPr>
            <a:r>
              <a:rPr lang="en-US" sz="2800" spc="31" dirty="0">
                <a:solidFill>
                  <a:srgbClr val="022455"/>
                </a:solidFill>
                <a:latin typeface="Montserrat Light"/>
              </a:rPr>
              <a:t>Availability of evidence</a:t>
            </a:r>
          </a:p>
          <a:p>
            <a:pPr marL="673336" lvl="1" indent="-336668" algn="l">
              <a:lnSpc>
                <a:spcPts val="4678"/>
              </a:lnSpc>
              <a:buFont typeface="Arial"/>
              <a:buChar char="•"/>
            </a:pPr>
            <a:r>
              <a:rPr lang="en-US" sz="2800" spc="31" dirty="0">
                <a:solidFill>
                  <a:srgbClr val="022455"/>
                </a:solidFill>
                <a:latin typeface="Montserrat Light"/>
              </a:rPr>
              <a:t>Whether school could end the discrimination within its grievance procedures</a:t>
            </a:r>
          </a:p>
          <a:p>
            <a:pPr algn="l">
              <a:lnSpc>
                <a:spcPts val="4678"/>
              </a:lnSpc>
            </a:pPr>
            <a:endParaRPr lang="en-US" sz="3118" spc="31" dirty="0">
              <a:solidFill>
                <a:srgbClr val="022455"/>
              </a:solidFill>
              <a:latin typeface="Montserrat Light"/>
            </a:endParaRPr>
          </a:p>
        </p:txBody>
      </p:sp>
      <p:grpSp>
        <p:nvGrpSpPr>
          <p:cNvPr id="9" name="Group 6">
            <a:extLst>
              <a:ext uri="{FF2B5EF4-FFF2-40B4-BE49-F238E27FC236}">
                <a16:creationId xmlns:a16="http://schemas.microsoft.com/office/drawing/2014/main" id="{5195E739-224D-4B75-A20A-0ACCAF0A2B7F}"/>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B77A6582-9458-4790-8E13-26DC0EB3CAF6}"/>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A8CE12E6-A22C-4C04-97B3-68C745CCEBF1}"/>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
        <p:nvSpPr>
          <p:cNvPr id="12" name="TextBox 4">
            <a:extLst>
              <a:ext uri="{FF2B5EF4-FFF2-40B4-BE49-F238E27FC236}">
                <a16:creationId xmlns:a16="http://schemas.microsoft.com/office/drawing/2014/main" id="{9120A108-B129-401D-AFAF-191C29D376D5}"/>
              </a:ext>
            </a:extLst>
          </p:cNvPr>
          <p:cNvSpPr txBox="1"/>
          <p:nvPr/>
        </p:nvSpPr>
        <p:spPr>
          <a:xfrm>
            <a:off x="7696200" y="611228"/>
            <a:ext cx="8797583" cy="935705"/>
          </a:xfrm>
          <a:prstGeom prst="rect">
            <a:avLst/>
          </a:prstGeom>
        </p:spPr>
        <p:txBody>
          <a:bodyPr wrap="square" lIns="0" tIns="0" rIns="0" bIns="0" rtlCol="0" anchor="t">
            <a:spAutoFit/>
          </a:bodyPr>
          <a:lstStyle/>
          <a:p>
            <a:pPr algn="ctr">
              <a:lnSpc>
                <a:spcPts val="8189"/>
              </a:lnSpc>
            </a:pPr>
            <a:r>
              <a:rPr lang="en-US" sz="4400" dirty="0">
                <a:solidFill>
                  <a:srgbClr val="022455"/>
                </a:solidFill>
                <a:latin typeface="Merriweather Bold"/>
              </a:rPr>
              <a:t>Unwilling Complainant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4633945" y="0"/>
            <a:ext cx="13654055"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7696200" y="611228"/>
            <a:ext cx="8797583" cy="935705"/>
          </a:xfrm>
          <a:prstGeom prst="rect">
            <a:avLst/>
          </a:prstGeom>
        </p:spPr>
        <p:txBody>
          <a:bodyPr wrap="square" lIns="0" tIns="0" rIns="0" bIns="0" rtlCol="0" anchor="t">
            <a:spAutoFit/>
          </a:bodyPr>
          <a:lstStyle/>
          <a:p>
            <a:pPr algn="ctr">
              <a:lnSpc>
                <a:spcPts val="8189"/>
              </a:lnSpc>
            </a:pPr>
            <a:r>
              <a:rPr lang="en-US" sz="4400" dirty="0">
                <a:solidFill>
                  <a:srgbClr val="022455"/>
                </a:solidFill>
                <a:latin typeface="Merriweather Bold"/>
              </a:rPr>
              <a:t>Unwilling Complainant</a:t>
            </a:r>
          </a:p>
        </p:txBody>
      </p:sp>
      <p:sp>
        <p:nvSpPr>
          <p:cNvPr id="5" name="TextBox 5"/>
          <p:cNvSpPr txBox="1"/>
          <p:nvPr/>
        </p:nvSpPr>
        <p:spPr>
          <a:xfrm>
            <a:off x="6954057" y="1759637"/>
            <a:ext cx="10667959" cy="6682001"/>
          </a:xfrm>
          <a:prstGeom prst="rect">
            <a:avLst/>
          </a:prstGeom>
        </p:spPr>
        <p:txBody>
          <a:bodyPr lIns="0" tIns="0" rIns="0" bIns="0" rtlCol="0" anchor="t">
            <a:spAutoFit/>
          </a:bodyPr>
          <a:lstStyle/>
          <a:p>
            <a:pPr algn="l">
              <a:lnSpc>
                <a:spcPts val="4528"/>
              </a:lnSpc>
            </a:pPr>
            <a:r>
              <a:rPr lang="en-US" sz="2800" spc="30" dirty="0">
                <a:solidFill>
                  <a:srgbClr val="022455"/>
                </a:solidFill>
                <a:latin typeface="Montserrat Light"/>
              </a:rPr>
              <a:t>Title IX Coordinator</a:t>
            </a:r>
          </a:p>
          <a:p>
            <a:pPr marL="651747" lvl="1" indent="-325873" algn="l">
              <a:lnSpc>
                <a:spcPts val="4528"/>
              </a:lnSpc>
              <a:buFont typeface="Arial"/>
              <a:buChar char="•"/>
            </a:pPr>
            <a:r>
              <a:rPr lang="en-US" sz="2800" spc="30" dirty="0">
                <a:solidFill>
                  <a:srgbClr val="022455"/>
                </a:solidFill>
                <a:latin typeface="Montserrat Light"/>
              </a:rPr>
              <a:t>Must determine whether the conduct as alleged – </a:t>
            </a:r>
          </a:p>
          <a:p>
            <a:pPr marL="1303493" lvl="2" indent="-434498" algn="l">
              <a:lnSpc>
                <a:spcPts val="4528"/>
              </a:lnSpc>
              <a:buFont typeface="Arial"/>
              <a:buChar char="⚬"/>
            </a:pPr>
            <a:r>
              <a:rPr lang="en-US" sz="2800" spc="30" dirty="0">
                <a:solidFill>
                  <a:srgbClr val="022455"/>
                </a:solidFill>
                <a:latin typeface="Montserrat Light"/>
              </a:rPr>
              <a:t>Presents an imminent and serious threat to the health or safety of a person; or</a:t>
            </a:r>
          </a:p>
          <a:p>
            <a:pPr marL="1303493" lvl="2" indent="-434498" algn="l">
              <a:lnSpc>
                <a:spcPts val="4528"/>
              </a:lnSpc>
              <a:buFont typeface="Arial"/>
              <a:buChar char="⚬"/>
            </a:pPr>
            <a:r>
              <a:rPr lang="en-US" sz="2800" spc="30" dirty="0">
                <a:solidFill>
                  <a:srgbClr val="022455"/>
                </a:solidFill>
                <a:latin typeface="Montserrat Light"/>
              </a:rPr>
              <a:t>Prevents the school from ensuring equal access to an education program or activity.</a:t>
            </a:r>
          </a:p>
          <a:p>
            <a:pPr algn="l">
              <a:lnSpc>
                <a:spcPts val="2128"/>
              </a:lnSpc>
            </a:pPr>
            <a:endParaRPr lang="en-US" sz="3018" spc="30" dirty="0">
              <a:solidFill>
                <a:srgbClr val="022455"/>
              </a:solidFill>
              <a:latin typeface="Montserrat Light"/>
            </a:endParaRPr>
          </a:p>
          <a:p>
            <a:pPr marL="651747" lvl="1" indent="-325873" algn="l">
              <a:lnSpc>
                <a:spcPts val="4528"/>
              </a:lnSpc>
              <a:buFont typeface="Arial"/>
              <a:buChar char="•"/>
            </a:pPr>
            <a:r>
              <a:rPr lang="en-US" sz="2800" spc="30" dirty="0">
                <a:solidFill>
                  <a:srgbClr val="022455"/>
                </a:solidFill>
                <a:latin typeface="Montserrat Light"/>
              </a:rPr>
              <a:t> </a:t>
            </a:r>
            <a:r>
              <a:rPr lang="en-US" sz="2800" spc="30" dirty="0">
                <a:solidFill>
                  <a:srgbClr val="022455"/>
                </a:solidFill>
                <a:latin typeface="Montserrat Light Italics"/>
              </a:rPr>
              <a:t>If either are present, the Title IX Coordinator may initiate a complaint.</a:t>
            </a:r>
          </a:p>
          <a:p>
            <a:pPr algn="r">
              <a:lnSpc>
                <a:spcPts val="2578"/>
              </a:lnSpc>
            </a:pPr>
            <a:r>
              <a:rPr lang="en-US" sz="1718" spc="17" dirty="0">
                <a:solidFill>
                  <a:srgbClr val="940019"/>
                </a:solidFill>
                <a:latin typeface="Montserrat Light Bold"/>
                <a:ea typeface="Montserrat Light Bold"/>
              </a:rPr>
              <a:t>§106.44(f)(v)(B)</a:t>
            </a:r>
          </a:p>
          <a:p>
            <a:pPr marL="652019" lvl="1" indent="-326009" algn="l">
              <a:lnSpc>
                <a:spcPts val="4530"/>
              </a:lnSpc>
              <a:buFont typeface="Arial"/>
              <a:buChar char="•"/>
            </a:pPr>
            <a:r>
              <a:rPr lang="en-US" sz="2800" spc="30" dirty="0">
                <a:solidFill>
                  <a:srgbClr val="022455"/>
                </a:solidFill>
                <a:latin typeface="Montserrat Light"/>
              </a:rPr>
              <a:t>If initiating, notify complainant and address reasonable safety concerns.</a:t>
            </a:r>
          </a:p>
          <a:p>
            <a:pPr algn="r">
              <a:lnSpc>
                <a:spcPts val="2580"/>
              </a:lnSpc>
            </a:pPr>
            <a:r>
              <a:rPr lang="en-US" sz="1720" spc="17" dirty="0">
                <a:solidFill>
                  <a:srgbClr val="940019"/>
                </a:solidFill>
                <a:latin typeface="Montserrat Light Bold"/>
                <a:ea typeface="Montserrat Light Bold"/>
              </a:rPr>
              <a:t>§106.44(f)(vi)</a:t>
            </a:r>
          </a:p>
        </p:txBody>
      </p:sp>
      <p:grpSp>
        <p:nvGrpSpPr>
          <p:cNvPr id="9" name="Group 6">
            <a:extLst>
              <a:ext uri="{FF2B5EF4-FFF2-40B4-BE49-F238E27FC236}">
                <a16:creationId xmlns:a16="http://schemas.microsoft.com/office/drawing/2014/main" id="{08DC1E90-2A8B-4F7B-A224-F51902416EFB}"/>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B4CA9465-00BD-4E16-9FA5-F5F2525A1485}"/>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20C552E4-3FCA-45F2-BCEE-683EF896DA4B}"/>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4633945" y="0"/>
            <a:ext cx="13654055"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7509252" y="611229"/>
            <a:ext cx="9276159" cy="949106"/>
          </a:xfrm>
          <a:prstGeom prst="rect">
            <a:avLst/>
          </a:prstGeom>
        </p:spPr>
        <p:txBody>
          <a:bodyPr lIns="0" tIns="0" rIns="0" bIns="0" rtlCol="0" anchor="t">
            <a:spAutoFit/>
          </a:bodyPr>
          <a:lstStyle/>
          <a:p>
            <a:pPr algn="ctr">
              <a:lnSpc>
                <a:spcPts val="8189"/>
              </a:lnSpc>
            </a:pPr>
            <a:r>
              <a:rPr lang="en-US" sz="4400" dirty="0">
                <a:solidFill>
                  <a:srgbClr val="022455"/>
                </a:solidFill>
                <a:latin typeface="Merriweather Bold"/>
                <a:ea typeface="Merriweather Bold"/>
              </a:rPr>
              <a:t>Dismissals: §106.45(d)</a:t>
            </a:r>
          </a:p>
        </p:txBody>
      </p:sp>
      <p:sp>
        <p:nvSpPr>
          <p:cNvPr id="5" name="TextBox 5"/>
          <p:cNvSpPr txBox="1"/>
          <p:nvPr/>
        </p:nvSpPr>
        <p:spPr>
          <a:xfrm>
            <a:off x="6961874" y="2131577"/>
            <a:ext cx="10370915" cy="6556923"/>
          </a:xfrm>
          <a:prstGeom prst="rect">
            <a:avLst/>
          </a:prstGeom>
        </p:spPr>
        <p:txBody>
          <a:bodyPr lIns="0" tIns="0" rIns="0" bIns="0" rtlCol="0" anchor="t">
            <a:spAutoFit/>
          </a:bodyPr>
          <a:lstStyle/>
          <a:p>
            <a:pPr algn="l">
              <a:lnSpc>
                <a:spcPts val="4678"/>
              </a:lnSpc>
            </a:pPr>
            <a:r>
              <a:rPr lang="en-US" sz="2800" spc="31" dirty="0">
                <a:solidFill>
                  <a:srgbClr val="022455"/>
                </a:solidFill>
                <a:latin typeface="Montserrat Light"/>
              </a:rPr>
              <a:t>Title IX Coordinator may dismiss a complaint for sex discrimination if:</a:t>
            </a:r>
          </a:p>
          <a:p>
            <a:pPr marL="673336" lvl="1" indent="-336668" algn="l">
              <a:lnSpc>
                <a:spcPts val="4678"/>
              </a:lnSpc>
              <a:buAutoNum type="arabicPeriod"/>
            </a:pPr>
            <a:r>
              <a:rPr lang="en-US" sz="2800" spc="31" dirty="0">
                <a:solidFill>
                  <a:srgbClr val="022455"/>
                </a:solidFill>
                <a:latin typeface="Montserrat Light"/>
              </a:rPr>
              <a:t>Not able to identify respondent after taking reasonable steps to do so;</a:t>
            </a:r>
          </a:p>
          <a:p>
            <a:pPr marL="673336" lvl="1" indent="-336668" algn="l">
              <a:lnSpc>
                <a:spcPts val="4678"/>
              </a:lnSpc>
              <a:buAutoNum type="arabicPeriod"/>
            </a:pPr>
            <a:r>
              <a:rPr lang="en-US" sz="2800" spc="31" dirty="0">
                <a:solidFill>
                  <a:srgbClr val="022455"/>
                </a:solidFill>
                <a:latin typeface="Montserrat Light"/>
              </a:rPr>
              <a:t>Respondent is no longer enrolled or employed by the school district;</a:t>
            </a:r>
          </a:p>
          <a:p>
            <a:pPr marL="673336" lvl="1" indent="-336668" algn="l">
              <a:lnSpc>
                <a:spcPts val="4678"/>
              </a:lnSpc>
              <a:buAutoNum type="arabicPeriod"/>
            </a:pPr>
            <a:r>
              <a:rPr lang="en-US" sz="2800" spc="31" dirty="0">
                <a:solidFill>
                  <a:srgbClr val="022455"/>
                </a:solidFill>
                <a:latin typeface="Montserrat Light"/>
              </a:rPr>
              <a:t>Complainant voluntarily withdraws any/all allegations and the Title IX Coordinator declines to initiate themselves; or</a:t>
            </a:r>
          </a:p>
          <a:p>
            <a:pPr marL="673336" lvl="1" indent="-336668" algn="l">
              <a:lnSpc>
                <a:spcPts val="4678"/>
              </a:lnSpc>
              <a:buAutoNum type="arabicPeriod"/>
            </a:pPr>
            <a:r>
              <a:rPr lang="en-US" sz="2800" spc="31" dirty="0">
                <a:solidFill>
                  <a:srgbClr val="022455"/>
                </a:solidFill>
                <a:latin typeface="Montserrat Light"/>
              </a:rPr>
              <a:t>Title IX Coordinator determines that even if proven, conduct is not sex discrimination.</a:t>
            </a:r>
          </a:p>
        </p:txBody>
      </p:sp>
      <p:grpSp>
        <p:nvGrpSpPr>
          <p:cNvPr id="12" name="Group 6">
            <a:extLst>
              <a:ext uri="{FF2B5EF4-FFF2-40B4-BE49-F238E27FC236}">
                <a16:creationId xmlns:a16="http://schemas.microsoft.com/office/drawing/2014/main" id="{CBB7906B-B00A-4F2D-A4CF-9676D746216D}"/>
              </a:ext>
            </a:extLst>
          </p:cNvPr>
          <p:cNvGrpSpPr/>
          <p:nvPr/>
        </p:nvGrpSpPr>
        <p:grpSpPr>
          <a:xfrm>
            <a:off x="0" y="9196665"/>
            <a:ext cx="18387538" cy="755055"/>
            <a:chOff x="0" y="0"/>
            <a:chExt cx="24926137" cy="1006740"/>
          </a:xfrm>
        </p:grpSpPr>
        <p:sp>
          <p:nvSpPr>
            <p:cNvPr id="13" name="AutoShape 7">
              <a:extLst>
                <a:ext uri="{FF2B5EF4-FFF2-40B4-BE49-F238E27FC236}">
                  <a16:creationId xmlns:a16="http://schemas.microsoft.com/office/drawing/2014/main" id="{28C46324-BDE2-4759-8C1A-92AF889D14E4}"/>
                </a:ext>
              </a:extLst>
            </p:cNvPr>
            <p:cNvSpPr/>
            <p:nvPr/>
          </p:nvSpPr>
          <p:spPr>
            <a:xfrm>
              <a:off x="0" y="0"/>
              <a:ext cx="24926137" cy="131189"/>
            </a:xfrm>
            <a:prstGeom prst="rect">
              <a:avLst/>
            </a:prstGeom>
            <a:solidFill>
              <a:srgbClr val="022455"/>
            </a:solidFill>
          </p:spPr>
        </p:sp>
        <p:sp>
          <p:nvSpPr>
            <p:cNvPr id="14" name="TextBox 8">
              <a:extLst>
                <a:ext uri="{FF2B5EF4-FFF2-40B4-BE49-F238E27FC236}">
                  <a16:creationId xmlns:a16="http://schemas.microsoft.com/office/drawing/2014/main" id="{F9801056-109F-4258-A56A-ECC17910033C}"/>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203301" y="9196665"/>
            <a:ext cx="18694603" cy="98392"/>
          </a:xfrm>
          <a:prstGeom prst="rect">
            <a:avLst/>
          </a:prstGeom>
          <a:solidFill>
            <a:srgbClr val="940019"/>
          </a:solidFill>
        </p:spPr>
      </p:sp>
      <p:sp>
        <p:nvSpPr>
          <p:cNvPr id="3" name="Freeform 3"/>
          <p:cNvSpPr/>
          <p:nvPr/>
        </p:nvSpPr>
        <p:spPr>
          <a:xfrm>
            <a:off x="7313740" y="1028700"/>
            <a:ext cx="3660520" cy="3660520"/>
          </a:xfrm>
          <a:custGeom>
            <a:avLst/>
            <a:gdLst/>
            <a:ahLst/>
            <a:cxnLst/>
            <a:rect l="l" t="t" r="r" b="b"/>
            <a:pathLst>
              <a:path w="3660520" h="3660520">
                <a:moveTo>
                  <a:pt x="0" y="0"/>
                </a:moveTo>
                <a:lnTo>
                  <a:pt x="3660520" y="0"/>
                </a:lnTo>
                <a:lnTo>
                  <a:pt x="3660520" y="3660520"/>
                </a:lnTo>
                <a:lnTo>
                  <a:pt x="0" y="3660520"/>
                </a:lnTo>
                <a:lnTo>
                  <a:pt x="0" y="0"/>
                </a:lnTo>
                <a:close/>
              </a:path>
            </a:pathLst>
          </a:custGeom>
          <a:blipFill>
            <a:blip r:embed="rId2"/>
            <a:stretch>
              <a:fillRect/>
            </a:stretch>
          </a:blipFill>
        </p:spPr>
      </p:sp>
      <p:sp>
        <p:nvSpPr>
          <p:cNvPr id="4" name="TextBox 4"/>
          <p:cNvSpPr txBox="1"/>
          <p:nvPr/>
        </p:nvSpPr>
        <p:spPr>
          <a:xfrm>
            <a:off x="1232476" y="9555480"/>
            <a:ext cx="15823048" cy="396240"/>
          </a:xfrm>
          <a:prstGeom prst="rect">
            <a:avLst/>
          </a:prstGeom>
        </p:spPr>
        <p:txBody>
          <a:bodyPr lIns="0" tIns="0" rIns="0" bIns="0" rtlCol="0" anchor="t">
            <a:spAutoFit/>
          </a:bodyPr>
          <a:lstStyle/>
          <a:p>
            <a:pPr algn="r">
              <a:lnSpc>
                <a:spcPts val="3359"/>
              </a:lnSpc>
            </a:pPr>
            <a:r>
              <a:rPr lang="en-US" sz="2400" spc="192" dirty="0">
                <a:solidFill>
                  <a:srgbClr val="FFFFFF"/>
                </a:solidFill>
                <a:latin typeface="Montserrat 1"/>
              </a:rPr>
              <a:t>Appel, Yost &amp; Zee LLP</a:t>
            </a:r>
          </a:p>
        </p:txBody>
      </p:sp>
      <p:grpSp>
        <p:nvGrpSpPr>
          <p:cNvPr id="5" name="Group 5"/>
          <p:cNvGrpSpPr/>
          <p:nvPr/>
        </p:nvGrpSpPr>
        <p:grpSpPr>
          <a:xfrm>
            <a:off x="3292458" y="4775612"/>
            <a:ext cx="11703084" cy="3382839"/>
            <a:chOff x="0" y="-66675"/>
            <a:chExt cx="15604111" cy="4510452"/>
          </a:xfrm>
        </p:grpSpPr>
        <p:sp>
          <p:nvSpPr>
            <p:cNvPr id="6" name="TextBox 6"/>
            <p:cNvSpPr txBox="1"/>
            <p:nvPr/>
          </p:nvSpPr>
          <p:spPr>
            <a:xfrm>
              <a:off x="395607" y="3798617"/>
              <a:ext cx="14812898" cy="645160"/>
            </a:xfrm>
            <a:prstGeom prst="rect">
              <a:avLst/>
            </a:prstGeom>
          </p:spPr>
          <p:txBody>
            <a:bodyPr lIns="0" tIns="0" rIns="0" bIns="0" rtlCol="0" anchor="t">
              <a:spAutoFit/>
            </a:bodyPr>
            <a:lstStyle/>
            <a:p>
              <a:pPr algn="ctr">
                <a:lnSpc>
                  <a:spcPts val="4200"/>
                </a:lnSpc>
              </a:pPr>
              <a:endParaRPr dirty="0"/>
            </a:p>
          </p:txBody>
        </p:sp>
        <p:sp>
          <p:nvSpPr>
            <p:cNvPr id="7" name="TextBox 7"/>
            <p:cNvSpPr txBox="1"/>
            <p:nvPr/>
          </p:nvSpPr>
          <p:spPr>
            <a:xfrm>
              <a:off x="0" y="-66675"/>
              <a:ext cx="15604111" cy="1491691"/>
            </a:xfrm>
            <a:prstGeom prst="rect">
              <a:avLst/>
            </a:prstGeom>
          </p:spPr>
          <p:txBody>
            <a:bodyPr lIns="0" tIns="0" rIns="0" bIns="0" rtlCol="0" anchor="t">
              <a:spAutoFit/>
            </a:bodyPr>
            <a:lstStyle/>
            <a:p>
              <a:pPr algn="ctr">
                <a:lnSpc>
                  <a:spcPts val="9169"/>
                </a:lnSpc>
              </a:pPr>
              <a:r>
                <a:rPr lang="en-US" sz="6999" spc="202" dirty="0">
                  <a:solidFill>
                    <a:srgbClr val="FFFFFF"/>
                  </a:solidFill>
                  <a:latin typeface="Merriweather"/>
                </a:rPr>
                <a:t>Investigations</a:t>
              </a:r>
            </a:p>
          </p:txBody>
        </p:sp>
      </p:grpSp>
    </p:spTree>
    <p:extLst>
      <p:ext uri="{BB962C8B-B14F-4D97-AF65-F5344CB8AC3E}">
        <p14:creationId xmlns:p14="http://schemas.microsoft.com/office/powerpoint/2010/main" val="25427216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6">
            <a:extLst>
              <a:ext uri="{FF2B5EF4-FFF2-40B4-BE49-F238E27FC236}">
                <a16:creationId xmlns:a16="http://schemas.microsoft.com/office/drawing/2014/main" id="{277ACA22-D9D8-4A9B-8483-63C92155FE37}"/>
              </a:ext>
            </a:extLst>
          </p:cNvPr>
          <p:cNvGrpSpPr/>
          <p:nvPr/>
        </p:nvGrpSpPr>
        <p:grpSpPr>
          <a:xfrm>
            <a:off x="0" y="9196665"/>
            <a:ext cx="18387538" cy="755055"/>
            <a:chOff x="0" y="0"/>
            <a:chExt cx="24926137" cy="1006740"/>
          </a:xfrm>
        </p:grpSpPr>
        <p:sp>
          <p:nvSpPr>
            <p:cNvPr id="12" name="AutoShape 7">
              <a:extLst>
                <a:ext uri="{FF2B5EF4-FFF2-40B4-BE49-F238E27FC236}">
                  <a16:creationId xmlns:a16="http://schemas.microsoft.com/office/drawing/2014/main" id="{FCEA7096-09DA-46D9-B428-A5BA08BC5AAC}"/>
                </a:ext>
              </a:extLst>
            </p:cNvPr>
            <p:cNvSpPr/>
            <p:nvPr/>
          </p:nvSpPr>
          <p:spPr>
            <a:xfrm>
              <a:off x="0" y="0"/>
              <a:ext cx="24926137" cy="131189"/>
            </a:xfrm>
            <a:prstGeom prst="rect">
              <a:avLst/>
            </a:prstGeom>
            <a:solidFill>
              <a:srgbClr val="022455"/>
            </a:solidFill>
          </p:spPr>
        </p:sp>
        <p:sp>
          <p:nvSpPr>
            <p:cNvPr id="13" name="TextBox 8">
              <a:extLst>
                <a:ext uri="{FF2B5EF4-FFF2-40B4-BE49-F238E27FC236}">
                  <a16:creationId xmlns:a16="http://schemas.microsoft.com/office/drawing/2014/main" id="{F01DB84C-4323-4402-8331-E9E2F42E32BE}"/>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5" name="Group 5"/>
          <p:cNvGrpSpPr>
            <a:grpSpLocks noChangeAspect="1"/>
          </p:cNvGrpSpPr>
          <p:nvPr/>
        </p:nvGrpSpPr>
        <p:grpSpPr>
          <a:xfrm>
            <a:off x="13059055" y="0"/>
            <a:ext cx="5228945" cy="10287000"/>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7" name="Group 7"/>
          <p:cNvGrpSpPr/>
          <p:nvPr/>
        </p:nvGrpSpPr>
        <p:grpSpPr>
          <a:xfrm>
            <a:off x="13059055" y="0"/>
            <a:ext cx="5228945" cy="10287000"/>
            <a:chOff x="0" y="0"/>
            <a:chExt cx="1768803" cy="3479800"/>
          </a:xfrm>
        </p:grpSpPr>
        <p:sp>
          <p:nvSpPr>
            <p:cNvPr id="8" name="Freeform 8"/>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9" name="TextBox 9"/>
          <p:cNvSpPr txBox="1"/>
          <p:nvPr/>
        </p:nvSpPr>
        <p:spPr>
          <a:xfrm>
            <a:off x="880440" y="2592932"/>
            <a:ext cx="10602088" cy="3049937"/>
          </a:xfrm>
          <a:prstGeom prst="rect">
            <a:avLst/>
          </a:prstGeom>
        </p:spPr>
        <p:txBody>
          <a:bodyPr lIns="0" tIns="0" rIns="0" bIns="0" rtlCol="0" anchor="t">
            <a:spAutoFit/>
          </a:bodyPr>
          <a:lstStyle/>
          <a:p>
            <a:pPr>
              <a:lnSpc>
                <a:spcPts val="5273"/>
              </a:lnSpc>
            </a:pPr>
            <a:r>
              <a:rPr lang="en-US" sz="2800" dirty="0">
                <a:solidFill>
                  <a:srgbClr val="022455"/>
                </a:solidFill>
                <a:latin typeface="Montserrat Light"/>
              </a:rPr>
              <a:t>The decisionmaker may be the same person as the Title IX Coordinator or investigator. Single investigator model is back to being an option…</a:t>
            </a:r>
          </a:p>
          <a:p>
            <a:pPr algn="r">
              <a:lnSpc>
                <a:spcPts val="4202"/>
              </a:lnSpc>
            </a:pPr>
            <a:r>
              <a:rPr lang="en-US" sz="2747" spc="302" dirty="0">
                <a:solidFill>
                  <a:srgbClr val="940019"/>
                </a:solidFill>
                <a:latin typeface="Montserrat Light" panose="020B0604020202020204" charset="0"/>
              </a:rPr>
              <a:t>§ 106.45</a:t>
            </a:r>
            <a:r>
              <a:rPr lang="en-US" sz="2747" spc="302" dirty="0">
                <a:solidFill>
                  <a:srgbClr val="940019"/>
                </a:solidFill>
                <a:latin typeface="Montserrat Light" panose="020B0604020202020204" charset="0"/>
                <a:ea typeface="Montserrat Light Bold"/>
              </a:rPr>
              <a:t>(b)(2)</a:t>
            </a:r>
            <a:endParaRPr lang="en-US" sz="2400" dirty="0">
              <a:solidFill>
                <a:srgbClr val="022455"/>
              </a:solidFill>
              <a:latin typeface="Montserrat Light"/>
            </a:endParaRPr>
          </a:p>
          <a:p>
            <a:pPr algn="r">
              <a:lnSpc>
                <a:spcPts val="4202"/>
              </a:lnSpc>
            </a:pPr>
            <a:endParaRPr lang="en-US" sz="2747" spc="302" dirty="0">
              <a:solidFill>
                <a:srgbClr val="940019"/>
              </a:solidFill>
              <a:latin typeface="Montserrat Light" panose="020B0604020202020204" charset="0"/>
              <a:ea typeface="Montserrat Light Bold"/>
            </a:endParaRPr>
          </a:p>
        </p:txBody>
      </p:sp>
      <p:sp>
        <p:nvSpPr>
          <p:cNvPr id="10" name="TextBox 10"/>
          <p:cNvSpPr txBox="1"/>
          <p:nvPr/>
        </p:nvSpPr>
        <p:spPr>
          <a:xfrm>
            <a:off x="118736" y="1245767"/>
            <a:ext cx="12940319" cy="843308"/>
          </a:xfrm>
          <a:prstGeom prst="rect">
            <a:avLst/>
          </a:prstGeom>
        </p:spPr>
        <p:txBody>
          <a:bodyPr lIns="0" tIns="0" rIns="0" bIns="0" rtlCol="0" anchor="t">
            <a:spAutoFit/>
          </a:bodyPr>
          <a:lstStyle/>
          <a:p>
            <a:pPr algn="ctr">
              <a:lnSpc>
                <a:spcPts val="7056"/>
              </a:lnSpc>
            </a:pPr>
            <a:r>
              <a:rPr lang="en-US" sz="4400" spc="50" dirty="0">
                <a:solidFill>
                  <a:srgbClr val="022455"/>
                </a:solidFill>
                <a:latin typeface="Merriweather Bold"/>
              </a:rPr>
              <a:t>“Single Investigator” Model</a:t>
            </a:r>
          </a:p>
        </p:txBody>
      </p:sp>
      <p:sp>
        <p:nvSpPr>
          <p:cNvPr id="2" name="Rectangle 1">
            <a:extLst>
              <a:ext uri="{FF2B5EF4-FFF2-40B4-BE49-F238E27FC236}">
                <a16:creationId xmlns:a16="http://schemas.microsoft.com/office/drawing/2014/main" id="{E9F0B3BD-CB17-4F5A-BC1D-CFFCFA91FC39}"/>
              </a:ext>
            </a:extLst>
          </p:cNvPr>
          <p:cNvSpPr/>
          <p:nvPr/>
        </p:nvSpPr>
        <p:spPr>
          <a:xfrm>
            <a:off x="899758" y="5321221"/>
            <a:ext cx="9144000" cy="2913105"/>
          </a:xfrm>
          <a:prstGeom prst="rect">
            <a:avLst/>
          </a:prstGeom>
        </p:spPr>
        <p:txBody>
          <a:bodyPr>
            <a:spAutoFit/>
          </a:bodyPr>
          <a:lstStyle/>
          <a:p>
            <a:pPr lvl="0">
              <a:lnSpc>
                <a:spcPts val="4528"/>
              </a:lnSpc>
            </a:pPr>
            <a:r>
              <a:rPr lang="en-US" sz="2800" b="1" spc="30" dirty="0">
                <a:solidFill>
                  <a:srgbClr val="022455"/>
                </a:solidFill>
                <a:latin typeface="Montserrat Light"/>
              </a:rPr>
              <a:t>Potential Benefits:</a:t>
            </a:r>
          </a:p>
          <a:p>
            <a:pPr marL="457200" lvl="0" indent="-457200">
              <a:lnSpc>
                <a:spcPts val="4528"/>
              </a:lnSpc>
              <a:buFont typeface="Arial" panose="020B0604020202020204" pitchFamily="34" charset="0"/>
              <a:buChar char="•"/>
            </a:pPr>
            <a:r>
              <a:rPr lang="en-US" sz="2800" spc="30" dirty="0">
                <a:solidFill>
                  <a:srgbClr val="022455"/>
                </a:solidFill>
                <a:latin typeface="Montserrat Light"/>
              </a:rPr>
              <a:t>Resources and Staffing</a:t>
            </a:r>
          </a:p>
          <a:p>
            <a:pPr marL="457200" lvl="0" indent="-457200">
              <a:lnSpc>
                <a:spcPts val="4528"/>
              </a:lnSpc>
              <a:buFont typeface="Arial" panose="020B0604020202020204" pitchFamily="34" charset="0"/>
              <a:buChar char="•"/>
            </a:pPr>
            <a:r>
              <a:rPr lang="en-US" sz="2800" spc="30" dirty="0">
                <a:solidFill>
                  <a:srgbClr val="022455"/>
                </a:solidFill>
                <a:latin typeface="Montserrat Light"/>
              </a:rPr>
              <a:t>Cost</a:t>
            </a:r>
          </a:p>
          <a:p>
            <a:pPr marL="457200" lvl="0" indent="-457200">
              <a:lnSpc>
                <a:spcPts val="4528"/>
              </a:lnSpc>
              <a:buFont typeface="Arial" panose="020B0604020202020204" pitchFamily="34" charset="0"/>
              <a:buChar char="•"/>
            </a:pPr>
            <a:r>
              <a:rPr lang="en-US" sz="2800" spc="30" dirty="0">
                <a:solidFill>
                  <a:srgbClr val="022455"/>
                </a:solidFill>
                <a:latin typeface="Montserrat Light"/>
              </a:rPr>
              <a:t>Efficiency</a:t>
            </a:r>
          </a:p>
          <a:p>
            <a:pPr marL="457200" lvl="0" indent="-457200">
              <a:lnSpc>
                <a:spcPts val="4528"/>
              </a:lnSpc>
              <a:buFont typeface="Arial" panose="020B0604020202020204" pitchFamily="34" charset="0"/>
              <a:buChar char="•"/>
            </a:pPr>
            <a:r>
              <a:rPr lang="en-US" sz="2800" spc="30" dirty="0">
                <a:solidFill>
                  <a:srgbClr val="022455"/>
                </a:solidFill>
                <a:latin typeface="Montserrat Light"/>
              </a:rPr>
              <a:t>Reduced timelines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6">
            <a:extLst>
              <a:ext uri="{FF2B5EF4-FFF2-40B4-BE49-F238E27FC236}">
                <a16:creationId xmlns:a16="http://schemas.microsoft.com/office/drawing/2014/main" id="{D13ED48F-F8DE-48E8-B94B-3E660B71A976}"/>
              </a:ext>
            </a:extLst>
          </p:cNvPr>
          <p:cNvGrpSpPr/>
          <p:nvPr/>
        </p:nvGrpSpPr>
        <p:grpSpPr>
          <a:xfrm>
            <a:off x="0" y="9196665"/>
            <a:ext cx="18387538" cy="755055"/>
            <a:chOff x="0" y="0"/>
            <a:chExt cx="24926137" cy="1006740"/>
          </a:xfrm>
        </p:grpSpPr>
        <p:sp>
          <p:nvSpPr>
            <p:cNvPr id="13" name="AutoShape 7">
              <a:extLst>
                <a:ext uri="{FF2B5EF4-FFF2-40B4-BE49-F238E27FC236}">
                  <a16:creationId xmlns:a16="http://schemas.microsoft.com/office/drawing/2014/main" id="{F03B0D8D-9DE9-41ED-9B86-50CDFCE98332}"/>
                </a:ext>
              </a:extLst>
            </p:cNvPr>
            <p:cNvSpPr/>
            <p:nvPr/>
          </p:nvSpPr>
          <p:spPr>
            <a:xfrm>
              <a:off x="0" y="0"/>
              <a:ext cx="24926137" cy="131189"/>
            </a:xfrm>
            <a:prstGeom prst="rect">
              <a:avLst/>
            </a:prstGeom>
            <a:solidFill>
              <a:srgbClr val="022455"/>
            </a:solidFill>
          </p:spPr>
        </p:sp>
        <p:sp>
          <p:nvSpPr>
            <p:cNvPr id="14" name="TextBox 8">
              <a:extLst>
                <a:ext uri="{FF2B5EF4-FFF2-40B4-BE49-F238E27FC236}">
                  <a16:creationId xmlns:a16="http://schemas.microsoft.com/office/drawing/2014/main" id="{ABAD85B5-5468-4B0D-80B0-45911399A5D3}"/>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5" name="Group 5"/>
          <p:cNvGrpSpPr>
            <a:grpSpLocks noChangeAspect="1"/>
          </p:cNvGrpSpPr>
          <p:nvPr/>
        </p:nvGrpSpPr>
        <p:grpSpPr>
          <a:xfrm>
            <a:off x="13059055" y="0"/>
            <a:ext cx="5228945" cy="10287000"/>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7" name="Group 7"/>
          <p:cNvGrpSpPr/>
          <p:nvPr/>
        </p:nvGrpSpPr>
        <p:grpSpPr>
          <a:xfrm>
            <a:off x="13059055" y="0"/>
            <a:ext cx="5228945" cy="10287000"/>
            <a:chOff x="0" y="0"/>
            <a:chExt cx="1768803" cy="3479800"/>
          </a:xfrm>
        </p:grpSpPr>
        <p:sp>
          <p:nvSpPr>
            <p:cNvPr id="8" name="Freeform 8"/>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9" name="TextBox 9"/>
          <p:cNvSpPr txBox="1"/>
          <p:nvPr/>
        </p:nvSpPr>
        <p:spPr>
          <a:xfrm>
            <a:off x="646861" y="1346049"/>
            <a:ext cx="11476346" cy="6585072"/>
          </a:xfrm>
          <a:prstGeom prst="rect">
            <a:avLst/>
          </a:prstGeom>
        </p:spPr>
        <p:txBody>
          <a:bodyPr wrap="square" lIns="0" tIns="0" rIns="0" bIns="0" rtlCol="0" anchor="t">
            <a:spAutoFit/>
          </a:bodyPr>
          <a:lstStyle/>
          <a:p>
            <a:pPr marL="342900" indent="-342900">
              <a:lnSpc>
                <a:spcPts val="3743"/>
              </a:lnSpc>
              <a:buFont typeface="Arial" panose="020B0604020202020204" pitchFamily="34" charset="0"/>
              <a:buChar char="•"/>
            </a:pPr>
            <a:r>
              <a:rPr lang="en-US" sz="2447" dirty="0">
                <a:solidFill>
                  <a:srgbClr val="022455"/>
                </a:solidFill>
                <a:latin typeface="Montserrat Light"/>
              </a:rPr>
              <a:t>Burden is on the school to gather sufficient evidence.</a:t>
            </a:r>
          </a:p>
          <a:p>
            <a:pPr marL="342900" indent="-342900">
              <a:lnSpc>
                <a:spcPts val="3743"/>
              </a:lnSpc>
              <a:buFont typeface="Arial" panose="020B0604020202020204" pitchFamily="34" charset="0"/>
              <a:buChar char="•"/>
            </a:pPr>
            <a:r>
              <a:rPr lang="en-US" sz="2447" dirty="0">
                <a:solidFill>
                  <a:srgbClr val="022455"/>
                </a:solidFill>
                <a:latin typeface="Montserrat Light"/>
              </a:rPr>
              <a:t>Equal opportunity for all parties to present fact witnesses and other inculpatory and exculpatory evidence.</a:t>
            </a:r>
          </a:p>
          <a:p>
            <a:pPr marL="342900" indent="-342900">
              <a:lnSpc>
                <a:spcPts val="3743"/>
              </a:lnSpc>
              <a:buFont typeface="Arial" panose="020B0604020202020204" pitchFamily="34" charset="0"/>
              <a:buChar char="•"/>
            </a:pPr>
            <a:r>
              <a:rPr lang="en-US" sz="2447" dirty="0">
                <a:solidFill>
                  <a:srgbClr val="022455"/>
                </a:solidFill>
                <a:latin typeface="Montserrat Light"/>
              </a:rPr>
              <a:t>Determination of what evidence is relevant and what evidence is impermissible. </a:t>
            </a:r>
          </a:p>
          <a:p>
            <a:pPr marL="342900" indent="-342900">
              <a:lnSpc>
                <a:spcPts val="3743"/>
              </a:lnSpc>
              <a:buFont typeface="Arial" panose="020B0604020202020204" pitchFamily="34" charset="0"/>
              <a:buChar char="•"/>
            </a:pPr>
            <a:r>
              <a:rPr lang="en-US" sz="2447" dirty="0">
                <a:solidFill>
                  <a:srgbClr val="022455"/>
                </a:solidFill>
                <a:latin typeface="Montserrat Light"/>
              </a:rPr>
              <a:t>Equal opportunity for parties to access relevant and not otherwise impermissible evidence or an accurate description of this evidence—and if the recipient provides a description, the parties may request and then must receive access to the relevant and not otherwise impermissible evidence. </a:t>
            </a:r>
          </a:p>
          <a:p>
            <a:pPr marL="342900" indent="-342900">
              <a:lnSpc>
                <a:spcPts val="3743"/>
              </a:lnSpc>
              <a:buFont typeface="Arial" panose="020B0604020202020204" pitchFamily="34" charset="0"/>
              <a:buChar char="•"/>
            </a:pPr>
            <a:r>
              <a:rPr lang="en-US" sz="2447" dirty="0">
                <a:solidFill>
                  <a:srgbClr val="022455"/>
                </a:solidFill>
                <a:latin typeface="Montserrat Light"/>
              </a:rPr>
              <a:t>Reasonable opportunity for the parties to respond to the evidence.</a:t>
            </a:r>
          </a:p>
          <a:p>
            <a:pPr marL="342900" indent="-342900">
              <a:lnSpc>
                <a:spcPts val="3743"/>
              </a:lnSpc>
              <a:buFont typeface="Arial" panose="020B0604020202020204" pitchFamily="34" charset="0"/>
              <a:buChar char="•"/>
            </a:pPr>
            <a:r>
              <a:rPr lang="en-US" sz="2447" dirty="0">
                <a:solidFill>
                  <a:srgbClr val="022455"/>
                </a:solidFill>
                <a:latin typeface="Montserrat Light"/>
              </a:rPr>
              <a:t>Reasonable steps to prevent and address the parties’ unauthorized disclosure of information and evidence obtained solely through the grievance procedures.  </a:t>
            </a:r>
          </a:p>
        </p:txBody>
      </p:sp>
      <p:sp>
        <p:nvSpPr>
          <p:cNvPr id="10" name="TextBox 10"/>
          <p:cNvSpPr txBox="1"/>
          <p:nvPr/>
        </p:nvSpPr>
        <p:spPr>
          <a:xfrm>
            <a:off x="118736" y="449648"/>
            <a:ext cx="12940319" cy="737510"/>
          </a:xfrm>
          <a:prstGeom prst="rect">
            <a:avLst/>
          </a:prstGeom>
        </p:spPr>
        <p:txBody>
          <a:bodyPr lIns="0" tIns="0" rIns="0" bIns="0" rtlCol="0" anchor="t">
            <a:spAutoFit/>
          </a:bodyPr>
          <a:lstStyle/>
          <a:p>
            <a:pPr algn="ctr">
              <a:lnSpc>
                <a:spcPts val="6048"/>
              </a:lnSpc>
            </a:pPr>
            <a:r>
              <a:rPr lang="en-US" sz="4800" spc="43" dirty="0">
                <a:solidFill>
                  <a:srgbClr val="022455"/>
                </a:solidFill>
                <a:latin typeface="Merriweather Bold"/>
              </a:rPr>
              <a:t>Investigation in a Nutshell</a:t>
            </a:r>
          </a:p>
        </p:txBody>
      </p:sp>
      <p:sp>
        <p:nvSpPr>
          <p:cNvPr id="11" name="TextBox 11"/>
          <p:cNvSpPr txBox="1"/>
          <p:nvPr/>
        </p:nvSpPr>
        <p:spPr>
          <a:xfrm>
            <a:off x="9525001" y="9626640"/>
            <a:ext cx="3287340" cy="273088"/>
          </a:xfrm>
          <a:prstGeom prst="rect">
            <a:avLst/>
          </a:prstGeom>
        </p:spPr>
        <p:txBody>
          <a:bodyPr wrap="square" lIns="0" tIns="0" rIns="0" bIns="0" rtlCol="0" anchor="t">
            <a:spAutoFit/>
          </a:bodyPr>
          <a:lstStyle/>
          <a:p>
            <a:pPr algn="ctr">
              <a:lnSpc>
                <a:spcPts val="2379"/>
              </a:lnSpc>
            </a:pPr>
            <a:r>
              <a:rPr lang="en-US" sz="1699" dirty="0">
                <a:solidFill>
                  <a:srgbClr val="940019"/>
                </a:solidFill>
                <a:latin typeface="Montserrat Light" panose="020B0604020202020204" charset="0"/>
              </a:rPr>
              <a:t>§106.45</a:t>
            </a:r>
            <a:r>
              <a:rPr lang="en-US" sz="1699" dirty="0">
                <a:solidFill>
                  <a:srgbClr val="940019"/>
                </a:solidFill>
                <a:latin typeface="Montserrat Light" panose="020B0604020202020204" charset="0"/>
                <a:ea typeface="Montserrat 2 Bold"/>
              </a:rPr>
              <a:t>(b)(6) and (b)(7)</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6">
            <a:extLst>
              <a:ext uri="{FF2B5EF4-FFF2-40B4-BE49-F238E27FC236}">
                <a16:creationId xmlns:a16="http://schemas.microsoft.com/office/drawing/2014/main" id="{04C3B56E-C54D-4312-954E-B3632267DCA5}"/>
              </a:ext>
            </a:extLst>
          </p:cNvPr>
          <p:cNvGrpSpPr/>
          <p:nvPr/>
        </p:nvGrpSpPr>
        <p:grpSpPr>
          <a:xfrm>
            <a:off x="0" y="9196665"/>
            <a:ext cx="18387538" cy="755055"/>
            <a:chOff x="0" y="0"/>
            <a:chExt cx="24926137" cy="1006740"/>
          </a:xfrm>
        </p:grpSpPr>
        <p:sp>
          <p:nvSpPr>
            <p:cNvPr id="13" name="AutoShape 7">
              <a:extLst>
                <a:ext uri="{FF2B5EF4-FFF2-40B4-BE49-F238E27FC236}">
                  <a16:creationId xmlns:a16="http://schemas.microsoft.com/office/drawing/2014/main" id="{EFD418C2-FFB8-4673-8991-139553D5A6E4}"/>
                </a:ext>
              </a:extLst>
            </p:cNvPr>
            <p:cNvSpPr/>
            <p:nvPr/>
          </p:nvSpPr>
          <p:spPr>
            <a:xfrm>
              <a:off x="0" y="0"/>
              <a:ext cx="24926137" cy="131189"/>
            </a:xfrm>
            <a:prstGeom prst="rect">
              <a:avLst/>
            </a:prstGeom>
            <a:solidFill>
              <a:srgbClr val="022455"/>
            </a:solidFill>
          </p:spPr>
        </p:sp>
        <p:sp>
          <p:nvSpPr>
            <p:cNvPr id="14" name="TextBox 8">
              <a:extLst>
                <a:ext uri="{FF2B5EF4-FFF2-40B4-BE49-F238E27FC236}">
                  <a16:creationId xmlns:a16="http://schemas.microsoft.com/office/drawing/2014/main" id="{EF310A01-5676-4A43-B124-5A3713C1E2DE}"/>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5" name="Group 5"/>
          <p:cNvGrpSpPr>
            <a:grpSpLocks noChangeAspect="1"/>
          </p:cNvGrpSpPr>
          <p:nvPr/>
        </p:nvGrpSpPr>
        <p:grpSpPr>
          <a:xfrm>
            <a:off x="13059055" y="-1"/>
            <a:ext cx="5228945" cy="10287001"/>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7" name="Group 7"/>
          <p:cNvGrpSpPr/>
          <p:nvPr/>
        </p:nvGrpSpPr>
        <p:grpSpPr>
          <a:xfrm>
            <a:off x="13059055" y="0"/>
            <a:ext cx="5228945" cy="10287000"/>
            <a:chOff x="0" y="0"/>
            <a:chExt cx="1768803" cy="3479800"/>
          </a:xfrm>
        </p:grpSpPr>
        <p:sp>
          <p:nvSpPr>
            <p:cNvPr id="8" name="Freeform 8"/>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9" name="TextBox 9"/>
          <p:cNvSpPr txBox="1"/>
          <p:nvPr/>
        </p:nvSpPr>
        <p:spPr>
          <a:xfrm>
            <a:off x="118736" y="789145"/>
            <a:ext cx="12940319" cy="843308"/>
          </a:xfrm>
          <a:prstGeom prst="rect">
            <a:avLst/>
          </a:prstGeom>
        </p:spPr>
        <p:txBody>
          <a:bodyPr lIns="0" tIns="0" rIns="0" bIns="0" rtlCol="0" anchor="t">
            <a:spAutoFit/>
          </a:bodyPr>
          <a:lstStyle/>
          <a:p>
            <a:pPr algn="ctr">
              <a:lnSpc>
                <a:spcPts val="7056"/>
              </a:lnSpc>
            </a:pPr>
            <a:r>
              <a:rPr lang="en-US" sz="4400" spc="50" dirty="0">
                <a:solidFill>
                  <a:srgbClr val="022455"/>
                </a:solidFill>
                <a:latin typeface="Merriweather Bold"/>
              </a:rPr>
              <a:t>Complaint Investigation</a:t>
            </a:r>
          </a:p>
        </p:txBody>
      </p:sp>
      <p:graphicFrame>
        <p:nvGraphicFramePr>
          <p:cNvPr id="10" name="Table 10"/>
          <p:cNvGraphicFramePr>
            <a:graphicFrameLocks noGrp="1"/>
          </p:cNvGraphicFramePr>
          <p:nvPr>
            <p:extLst>
              <p:ext uri="{D42A27DB-BD31-4B8C-83A1-F6EECF244321}">
                <p14:modId xmlns:p14="http://schemas.microsoft.com/office/powerpoint/2010/main" val="2764100655"/>
              </p:ext>
            </p:extLst>
          </p:nvPr>
        </p:nvGraphicFramePr>
        <p:xfrm>
          <a:off x="1028700" y="2340805"/>
          <a:ext cx="11681604" cy="5725854"/>
        </p:xfrm>
        <a:graphic>
          <a:graphicData uri="http://schemas.openxmlformats.org/drawingml/2006/table">
            <a:tbl>
              <a:tblPr/>
              <a:tblGrid>
                <a:gridCol w="3853686">
                  <a:extLst>
                    <a:ext uri="{9D8B030D-6E8A-4147-A177-3AD203B41FA5}">
                      <a16:colId xmlns:a16="http://schemas.microsoft.com/office/drawing/2014/main" val="20000"/>
                    </a:ext>
                  </a:extLst>
                </a:gridCol>
                <a:gridCol w="3923153">
                  <a:extLst>
                    <a:ext uri="{9D8B030D-6E8A-4147-A177-3AD203B41FA5}">
                      <a16:colId xmlns:a16="http://schemas.microsoft.com/office/drawing/2014/main" val="20001"/>
                    </a:ext>
                  </a:extLst>
                </a:gridCol>
                <a:gridCol w="3904765">
                  <a:extLst>
                    <a:ext uri="{9D8B030D-6E8A-4147-A177-3AD203B41FA5}">
                      <a16:colId xmlns:a16="http://schemas.microsoft.com/office/drawing/2014/main" val="20002"/>
                    </a:ext>
                  </a:extLst>
                </a:gridCol>
              </a:tblGrid>
              <a:tr h="2862341">
                <a:tc>
                  <a:txBody>
                    <a:bodyPr/>
                    <a:lstStyle/>
                    <a:p>
                      <a:pPr algn="ctr">
                        <a:lnSpc>
                          <a:spcPts val="3499"/>
                        </a:lnSpc>
                        <a:defRPr/>
                      </a:pPr>
                      <a:r>
                        <a:rPr lang="en-US" sz="2499" dirty="0">
                          <a:solidFill>
                            <a:srgbClr val="022455"/>
                          </a:solidFill>
                          <a:latin typeface="Montserrat 2"/>
                        </a:rPr>
                        <a:t>Burden on School</a:t>
                      </a:r>
                      <a:endParaRPr lang="en-US" sz="1100" dirty="0"/>
                    </a:p>
                    <a:p>
                      <a:pPr algn="ctr">
                        <a:lnSpc>
                          <a:spcPts val="3499"/>
                        </a:lnSpc>
                      </a:pPr>
                      <a:r>
                        <a:rPr lang="en-US" sz="2499" dirty="0">
                          <a:solidFill>
                            <a:srgbClr val="022455"/>
                          </a:solidFill>
                          <a:latin typeface="Montserrat 2"/>
                        </a:rPr>
                        <a:t>Not on the parties</a:t>
                      </a: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ctr">
                        <a:lnSpc>
                          <a:spcPts val="3499"/>
                        </a:lnSpc>
                        <a:defRPr/>
                      </a:pPr>
                      <a:r>
                        <a:rPr lang="en-US" sz="2499" dirty="0">
                          <a:solidFill>
                            <a:srgbClr val="022455"/>
                          </a:solidFill>
                          <a:latin typeface="Montserrat 2"/>
                        </a:rPr>
                        <a:t>Parties have equal opportunity to present evidence</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ctr">
                        <a:lnSpc>
                          <a:spcPts val="3499"/>
                        </a:lnSpc>
                        <a:defRPr/>
                      </a:pPr>
                      <a:r>
                        <a:rPr lang="en-US" sz="2499" dirty="0">
                          <a:solidFill>
                            <a:srgbClr val="022455"/>
                          </a:solidFill>
                          <a:latin typeface="Montserrat 2"/>
                        </a:rPr>
                        <a:t>School must review all evidence (relevant, not impermissible)</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0"/>
                  </a:ext>
                </a:extLst>
              </a:tr>
              <a:tr h="2863513">
                <a:tc>
                  <a:txBody>
                    <a:bodyPr/>
                    <a:lstStyle/>
                    <a:p>
                      <a:pPr algn="l">
                        <a:lnSpc>
                          <a:spcPts val="3499"/>
                        </a:lnSpc>
                        <a:defRPr/>
                      </a:pPr>
                      <a:r>
                        <a:rPr lang="en-US" sz="2499" dirty="0">
                          <a:solidFill>
                            <a:srgbClr val="022455"/>
                          </a:solidFill>
                          <a:latin typeface="Montserrat 2"/>
                        </a:rPr>
                        <a:t>School to provide access to all relevant evidence or description of evidence to parties</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l">
                        <a:lnSpc>
                          <a:spcPts val="3499"/>
                        </a:lnSpc>
                        <a:defRPr/>
                      </a:pPr>
                      <a:r>
                        <a:rPr lang="en-US" sz="2499" dirty="0">
                          <a:solidFill>
                            <a:srgbClr val="022455"/>
                          </a:solidFill>
                          <a:latin typeface="Montserrat 2"/>
                        </a:rPr>
                        <a:t>Parties must have reasonable opportunity to respond to evidence</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l">
                        <a:lnSpc>
                          <a:spcPts val="3499"/>
                        </a:lnSpc>
                        <a:defRPr/>
                      </a:pPr>
                      <a:r>
                        <a:rPr lang="en-US" sz="2499" dirty="0">
                          <a:solidFill>
                            <a:srgbClr val="022455"/>
                          </a:solidFill>
                          <a:latin typeface="Montserrat 2"/>
                        </a:rPr>
                        <a:t>School must take reasonable steps to prevent unauthorized disclosure</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1" name="TextBox 11"/>
          <p:cNvSpPr txBox="1"/>
          <p:nvPr/>
        </p:nvSpPr>
        <p:spPr>
          <a:xfrm>
            <a:off x="10820400" y="9607252"/>
            <a:ext cx="1889905" cy="273088"/>
          </a:xfrm>
          <a:prstGeom prst="rect">
            <a:avLst/>
          </a:prstGeom>
        </p:spPr>
        <p:txBody>
          <a:bodyPr wrap="square" lIns="0" tIns="0" rIns="0" bIns="0" rtlCol="0" anchor="t">
            <a:spAutoFit/>
          </a:bodyPr>
          <a:lstStyle/>
          <a:p>
            <a:pPr algn="ctr">
              <a:lnSpc>
                <a:spcPts val="2379"/>
              </a:lnSpc>
            </a:pPr>
            <a:r>
              <a:rPr lang="en-US" sz="1699" dirty="0">
                <a:solidFill>
                  <a:srgbClr val="940019"/>
                </a:solidFill>
                <a:latin typeface="Montserrat Light" panose="020B0604020202020204" charset="0"/>
              </a:rPr>
              <a:t>§106.45</a:t>
            </a:r>
            <a:r>
              <a:rPr lang="en-US" sz="1699" dirty="0">
                <a:solidFill>
                  <a:srgbClr val="940019"/>
                </a:solidFill>
                <a:latin typeface="Montserrat Light" panose="020B0604020202020204" charset="0"/>
                <a:ea typeface="Montserrat 2 Bold"/>
              </a:rPr>
              <a:t>(f)</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6">
            <a:extLst>
              <a:ext uri="{FF2B5EF4-FFF2-40B4-BE49-F238E27FC236}">
                <a16:creationId xmlns:a16="http://schemas.microsoft.com/office/drawing/2014/main" id="{EB7CED5F-76B1-4466-BC7A-1C13F6F7DB46}"/>
              </a:ext>
            </a:extLst>
          </p:cNvPr>
          <p:cNvGrpSpPr/>
          <p:nvPr/>
        </p:nvGrpSpPr>
        <p:grpSpPr>
          <a:xfrm>
            <a:off x="0" y="9196665"/>
            <a:ext cx="18387538" cy="755055"/>
            <a:chOff x="0" y="0"/>
            <a:chExt cx="24926137" cy="1006740"/>
          </a:xfrm>
        </p:grpSpPr>
        <p:sp>
          <p:nvSpPr>
            <p:cNvPr id="13" name="AutoShape 7">
              <a:extLst>
                <a:ext uri="{FF2B5EF4-FFF2-40B4-BE49-F238E27FC236}">
                  <a16:creationId xmlns:a16="http://schemas.microsoft.com/office/drawing/2014/main" id="{68781348-4FE7-4935-B213-3B2F8EC74A5A}"/>
                </a:ext>
              </a:extLst>
            </p:cNvPr>
            <p:cNvSpPr/>
            <p:nvPr/>
          </p:nvSpPr>
          <p:spPr>
            <a:xfrm>
              <a:off x="0" y="0"/>
              <a:ext cx="24926137" cy="131189"/>
            </a:xfrm>
            <a:prstGeom prst="rect">
              <a:avLst/>
            </a:prstGeom>
            <a:solidFill>
              <a:srgbClr val="022455"/>
            </a:solidFill>
          </p:spPr>
        </p:sp>
        <p:sp>
          <p:nvSpPr>
            <p:cNvPr id="14" name="TextBox 8">
              <a:extLst>
                <a:ext uri="{FF2B5EF4-FFF2-40B4-BE49-F238E27FC236}">
                  <a16:creationId xmlns:a16="http://schemas.microsoft.com/office/drawing/2014/main" id="{CB77809E-AA22-43B8-8892-C77EC8EB333A}"/>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5" name="Group 5"/>
          <p:cNvGrpSpPr>
            <a:grpSpLocks noChangeAspect="1"/>
          </p:cNvGrpSpPr>
          <p:nvPr/>
        </p:nvGrpSpPr>
        <p:grpSpPr>
          <a:xfrm>
            <a:off x="13059055" y="0"/>
            <a:ext cx="5228945" cy="10287000"/>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7" name="Group 7"/>
          <p:cNvGrpSpPr/>
          <p:nvPr/>
        </p:nvGrpSpPr>
        <p:grpSpPr>
          <a:xfrm>
            <a:off x="13059055" y="0"/>
            <a:ext cx="5228945" cy="10287000"/>
            <a:chOff x="0" y="0"/>
            <a:chExt cx="1768803" cy="3479800"/>
          </a:xfrm>
        </p:grpSpPr>
        <p:sp>
          <p:nvSpPr>
            <p:cNvPr id="8" name="Freeform 8"/>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9" name="TextBox 9"/>
          <p:cNvSpPr txBox="1"/>
          <p:nvPr/>
        </p:nvSpPr>
        <p:spPr>
          <a:xfrm>
            <a:off x="646861" y="1939168"/>
            <a:ext cx="12165478" cy="6110584"/>
          </a:xfrm>
          <a:prstGeom prst="rect">
            <a:avLst/>
          </a:prstGeom>
        </p:spPr>
        <p:txBody>
          <a:bodyPr lIns="0" tIns="0" rIns="0" bIns="0" rtlCol="0" anchor="t">
            <a:spAutoFit/>
          </a:bodyPr>
          <a:lstStyle/>
          <a:p>
            <a:pPr algn="l">
              <a:lnSpc>
                <a:spcPts val="3743"/>
              </a:lnSpc>
            </a:pPr>
            <a:r>
              <a:rPr lang="en-US" sz="2447" dirty="0">
                <a:solidFill>
                  <a:srgbClr val="022455"/>
                </a:solidFill>
                <a:latin typeface="Montserrat Light"/>
              </a:rPr>
              <a:t>Require objective evaluation of all relevant evidence – both inculpatory and exculpatory.</a:t>
            </a:r>
          </a:p>
          <a:p>
            <a:pPr marL="528309" lvl="1" indent="-264155" algn="l">
              <a:lnSpc>
                <a:spcPts val="3743"/>
              </a:lnSpc>
              <a:buFont typeface="Arial"/>
              <a:buChar char="•"/>
            </a:pPr>
            <a:r>
              <a:rPr lang="en-US" sz="2447" dirty="0">
                <a:solidFill>
                  <a:srgbClr val="022455"/>
                </a:solidFill>
                <a:latin typeface="Montserrat Light"/>
                <a:ea typeface="Montserrat Light"/>
              </a:rPr>
              <a:t>Relevant: related to the allegations of sex discrimination; “Evidence is relevant when it may aid a decisionmaker in determining whether the sex discrimination occurred.” § 106.2.</a:t>
            </a:r>
          </a:p>
          <a:p>
            <a:pPr algn="l">
              <a:lnSpc>
                <a:spcPts val="3743"/>
              </a:lnSpc>
            </a:pPr>
            <a:r>
              <a:rPr lang="en-US" sz="2447" dirty="0">
                <a:solidFill>
                  <a:srgbClr val="022455"/>
                </a:solidFill>
                <a:latin typeface="Montserrat Light"/>
              </a:rPr>
              <a:t>Exclude the following types of evidence:</a:t>
            </a:r>
          </a:p>
          <a:p>
            <a:pPr marL="528309" lvl="1" indent="-264155" algn="l">
              <a:lnSpc>
                <a:spcPts val="3743"/>
              </a:lnSpc>
              <a:buFont typeface="Arial"/>
              <a:buChar char="•"/>
            </a:pPr>
            <a:r>
              <a:rPr lang="en-US" sz="2447" dirty="0">
                <a:solidFill>
                  <a:srgbClr val="022455"/>
                </a:solidFill>
                <a:latin typeface="Montserrat Light"/>
              </a:rPr>
              <a:t>Evidence protected by privilege (unless privilege waived)</a:t>
            </a:r>
          </a:p>
          <a:p>
            <a:pPr marL="528309" lvl="1" indent="-264155" algn="l">
              <a:lnSpc>
                <a:spcPts val="3743"/>
              </a:lnSpc>
              <a:buFont typeface="Arial"/>
              <a:buChar char="•"/>
            </a:pPr>
            <a:r>
              <a:rPr lang="en-US" sz="2447" dirty="0">
                <a:solidFill>
                  <a:srgbClr val="022455"/>
                </a:solidFill>
                <a:latin typeface="Montserrat Light"/>
              </a:rPr>
              <a:t>Medical records (unless party/witness provides written consent to their use)</a:t>
            </a:r>
          </a:p>
          <a:p>
            <a:pPr marL="528309" lvl="1" indent="-264155" algn="l">
              <a:lnSpc>
                <a:spcPts val="3743"/>
              </a:lnSpc>
              <a:buFont typeface="Arial"/>
              <a:buChar char="•"/>
            </a:pPr>
            <a:r>
              <a:rPr lang="en-US" sz="2447" dirty="0">
                <a:solidFill>
                  <a:srgbClr val="022455"/>
                </a:solidFill>
                <a:latin typeface="Montserrat Light"/>
              </a:rPr>
              <a:t>Information regarding complainant’s sexual interests or prior sexual conduct, unless used to prove:</a:t>
            </a:r>
          </a:p>
          <a:p>
            <a:pPr marL="1056619" lvl="2" indent="-352206" algn="l">
              <a:lnSpc>
                <a:spcPts val="3743"/>
              </a:lnSpc>
              <a:buFont typeface="Arial"/>
              <a:buChar char="⚬"/>
            </a:pPr>
            <a:r>
              <a:rPr lang="en-US" sz="2447" dirty="0">
                <a:solidFill>
                  <a:srgbClr val="022455"/>
                </a:solidFill>
                <a:latin typeface="Montserrat Light"/>
              </a:rPr>
              <a:t>Someone other than respondent committed the alleged conduct, or</a:t>
            </a:r>
          </a:p>
          <a:p>
            <a:pPr marL="1056619" lvl="2" indent="-352206" algn="l">
              <a:lnSpc>
                <a:spcPts val="3743"/>
              </a:lnSpc>
              <a:buFont typeface="Arial"/>
              <a:buChar char="⚬"/>
            </a:pPr>
            <a:r>
              <a:rPr lang="en-US" sz="2447" dirty="0">
                <a:solidFill>
                  <a:srgbClr val="022455"/>
                </a:solidFill>
                <a:latin typeface="Montserrat Light"/>
              </a:rPr>
              <a:t>Offered to prove consent by showing prior sexual conduct with the respondent. </a:t>
            </a:r>
          </a:p>
        </p:txBody>
      </p:sp>
      <p:sp>
        <p:nvSpPr>
          <p:cNvPr id="10" name="TextBox 10"/>
          <p:cNvSpPr txBox="1"/>
          <p:nvPr/>
        </p:nvSpPr>
        <p:spPr>
          <a:xfrm>
            <a:off x="0" y="449648"/>
            <a:ext cx="13059055" cy="1506474"/>
          </a:xfrm>
          <a:prstGeom prst="rect">
            <a:avLst/>
          </a:prstGeom>
        </p:spPr>
        <p:txBody>
          <a:bodyPr wrap="square" lIns="0" tIns="0" rIns="0" bIns="0" rtlCol="0" anchor="t">
            <a:spAutoFit/>
          </a:bodyPr>
          <a:lstStyle/>
          <a:p>
            <a:pPr algn="ctr">
              <a:lnSpc>
                <a:spcPts val="6048"/>
              </a:lnSpc>
            </a:pPr>
            <a:r>
              <a:rPr lang="en-US" sz="4400" spc="43" dirty="0">
                <a:solidFill>
                  <a:srgbClr val="022455"/>
                </a:solidFill>
                <a:latin typeface="Merriweather Bold"/>
              </a:rPr>
              <a:t>Objective Evaluation of</a:t>
            </a:r>
          </a:p>
          <a:p>
            <a:pPr algn="ctr">
              <a:lnSpc>
                <a:spcPts val="6048"/>
              </a:lnSpc>
            </a:pPr>
            <a:r>
              <a:rPr lang="en-US" sz="4400" spc="43" dirty="0">
                <a:solidFill>
                  <a:srgbClr val="022455"/>
                </a:solidFill>
                <a:latin typeface="Merriweather Bold"/>
              </a:rPr>
              <a:t>Relevant Evidence</a:t>
            </a:r>
          </a:p>
        </p:txBody>
      </p:sp>
      <p:sp>
        <p:nvSpPr>
          <p:cNvPr id="11" name="TextBox 11"/>
          <p:cNvSpPr txBox="1"/>
          <p:nvPr/>
        </p:nvSpPr>
        <p:spPr>
          <a:xfrm>
            <a:off x="9982201" y="9607252"/>
            <a:ext cx="2830140" cy="273088"/>
          </a:xfrm>
          <a:prstGeom prst="rect">
            <a:avLst/>
          </a:prstGeom>
        </p:spPr>
        <p:txBody>
          <a:bodyPr wrap="square" lIns="0" tIns="0" rIns="0" bIns="0" rtlCol="0" anchor="t">
            <a:spAutoFit/>
          </a:bodyPr>
          <a:lstStyle/>
          <a:p>
            <a:pPr algn="ctr">
              <a:lnSpc>
                <a:spcPts val="2379"/>
              </a:lnSpc>
            </a:pPr>
            <a:r>
              <a:rPr lang="en-US" sz="1699" dirty="0">
                <a:solidFill>
                  <a:srgbClr val="940019"/>
                </a:solidFill>
                <a:latin typeface="Montserrat Light" panose="020B0604020202020204" charset="0"/>
              </a:rPr>
              <a:t>§1</a:t>
            </a:r>
            <a:r>
              <a:rPr lang="en-US" sz="1699" dirty="0">
                <a:solidFill>
                  <a:srgbClr val="940019"/>
                </a:solidFill>
                <a:latin typeface="Montserrat Light" panose="020B0604020202020204" charset="0"/>
                <a:ea typeface="Montserrat 2 Bold"/>
              </a:rPr>
              <a:t>06.45(b)(6) and (b)(7)</a:t>
            </a:r>
          </a:p>
        </p:txBody>
      </p:sp>
    </p:spTree>
    <p:extLst>
      <p:ext uri="{BB962C8B-B14F-4D97-AF65-F5344CB8AC3E}">
        <p14:creationId xmlns:p14="http://schemas.microsoft.com/office/powerpoint/2010/main" val="864341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6">
            <a:extLst>
              <a:ext uri="{FF2B5EF4-FFF2-40B4-BE49-F238E27FC236}">
                <a16:creationId xmlns:a16="http://schemas.microsoft.com/office/drawing/2014/main" id="{722FC14D-1C3B-41B6-8C4E-626458403529}"/>
              </a:ext>
            </a:extLst>
          </p:cNvPr>
          <p:cNvGrpSpPr/>
          <p:nvPr/>
        </p:nvGrpSpPr>
        <p:grpSpPr>
          <a:xfrm>
            <a:off x="0" y="9196665"/>
            <a:ext cx="18387538" cy="755055"/>
            <a:chOff x="0" y="0"/>
            <a:chExt cx="24926137" cy="1006740"/>
          </a:xfrm>
        </p:grpSpPr>
        <p:sp>
          <p:nvSpPr>
            <p:cNvPr id="12" name="AutoShape 7">
              <a:extLst>
                <a:ext uri="{FF2B5EF4-FFF2-40B4-BE49-F238E27FC236}">
                  <a16:creationId xmlns:a16="http://schemas.microsoft.com/office/drawing/2014/main" id="{FF4AEE8D-08CF-4C13-8C33-8ECCCE729708}"/>
                </a:ext>
              </a:extLst>
            </p:cNvPr>
            <p:cNvSpPr/>
            <p:nvPr/>
          </p:nvSpPr>
          <p:spPr>
            <a:xfrm>
              <a:off x="0" y="0"/>
              <a:ext cx="24926137" cy="131189"/>
            </a:xfrm>
            <a:prstGeom prst="rect">
              <a:avLst/>
            </a:prstGeom>
            <a:solidFill>
              <a:srgbClr val="022455"/>
            </a:solidFill>
          </p:spPr>
        </p:sp>
        <p:sp>
          <p:nvSpPr>
            <p:cNvPr id="13" name="TextBox 8">
              <a:extLst>
                <a:ext uri="{FF2B5EF4-FFF2-40B4-BE49-F238E27FC236}">
                  <a16:creationId xmlns:a16="http://schemas.microsoft.com/office/drawing/2014/main" id="{870EC288-AD50-41E5-BEB0-0BD01DB377B4}"/>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5" name="Group 5"/>
          <p:cNvGrpSpPr>
            <a:grpSpLocks noChangeAspect="1"/>
          </p:cNvGrpSpPr>
          <p:nvPr/>
        </p:nvGrpSpPr>
        <p:grpSpPr>
          <a:xfrm>
            <a:off x="13059055" y="0"/>
            <a:ext cx="5228945" cy="10287000"/>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7" name="Group 7"/>
          <p:cNvGrpSpPr/>
          <p:nvPr/>
        </p:nvGrpSpPr>
        <p:grpSpPr>
          <a:xfrm>
            <a:off x="13059055" y="0"/>
            <a:ext cx="5228945" cy="10287000"/>
            <a:chOff x="0" y="0"/>
            <a:chExt cx="1768803" cy="3479800"/>
          </a:xfrm>
        </p:grpSpPr>
        <p:sp>
          <p:nvSpPr>
            <p:cNvPr id="8" name="Freeform 8"/>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9" name="TextBox 9"/>
          <p:cNvSpPr txBox="1"/>
          <p:nvPr/>
        </p:nvSpPr>
        <p:spPr>
          <a:xfrm>
            <a:off x="1295400" y="2442547"/>
            <a:ext cx="10800918" cy="4344779"/>
          </a:xfrm>
          <a:prstGeom prst="rect">
            <a:avLst/>
          </a:prstGeom>
        </p:spPr>
        <p:txBody>
          <a:bodyPr wrap="square" lIns="0" tIns="0" rIns="0" bIns="0" rtlCol="0" anchor="t">
            <a:spAutoFit/>
          </a:bodyPr>
          <a:lstStyle/>
          <a:p>
            <a:pPr algn="l">
              <a:lnSpc>
                <a:spcPts val="5120"/>
              </a:lnSpc>
            </a:pPr>
            <a:r>
              <a:rPr lang="en-US" sz="2800" dirty="0">
                <a:solidFill>
                  <a:srgbClr val="022455"/>
                </a:solidFill>
                <a:latin typeface="Montserrat Light"/>
              </a:rPr>
              <a:t>“A recipient must provide a process that enables the decisionmaker to adequately assess the credibility of the parties and witnesses to the extent credibility is both in dispute and relevant to evaluating one or more allegations in sex discrimination.”</a:t>
            </a:r>
          </a:p>
          <a:p>
            <a:pPr algn="l">
              <a:lnSpc>
                <a:spcPts val="5120"/>
              </a:lnSpc>
            </a:pPr>
            <a:endParaRPr lang="en-US" sz="3346" spc="368" dirty="0">
              <a:solidFill>
                <a:srgbClr val="022455"/>
              </a:solidFill>
              <a:latin typeface="Montserrat Light"/>
            </a:endParaRPr>
          </a:p>
          <a:p>
            <a:pPr algn="r">
              <a:lnSpc>
                <a:spcPts val="3590"/>
              </a:lnSpc>
            </a:pPr>
            <a:r>
              <a:rPr lang="en-US" sz="2347" spc="258" dirty="0">
                <a:solidFill>
                  <a:srgbClr val="940019"/>
                </a:solidFill>
                <a:latin typeface="Montserrat Light" panose="020B0604020202020204" charset="0"/>
              </a:rPr>
              <a:t>§1</a:t>
            </a:r>
            <a:r>
              <a:rPr lang="en-US" sz="2347" spc="258" dirty="0">
                <a:solidFill>
                  <a:srgbClr val="940019"/>
                </a:solidFill>
                <a:latin typeface="Montserrat Light" panose="020B0604020202020204" charset="0"/>
                <a:ea typeface="Montserrat Light Bold"/>
              </a:rPr>
              <a:t>06.45(g)</a:t>
            </a:r>
          </a:p>
        </p:txBody>
      </p:sp>
      <p:sp>
        <p:nvSpPr>
          <p:cNvPr id="10" name="TextBox 10"/>
          <p:cNvSpPr txBox="1"/>
          <p:nvPr/>
        </p:nvSpPr>
        <p:spPr>
          <a:xfrm>
            <a:off x="118736" y="1000656"/>
            <a:ext cx="12940319" cy="830164"/>
          </a:xfrm>
          <a:prstGeom prst="rect">
            <a:avLst/>
          </a:prstGeom>
        </p:spPr>
        <p:txBody>
          <a:bodyPr lIns="0" tIns="0" rIns="0" bIns="0" rtlCol="0" anchor="t">
            <a:spAutoFit/>
          </a:bodyPr>
          <a:lstStyle/>
          <a:p>
            <a:pPr algn="ctr">
              <a:lnSpc>
                <a:spcPts val="7056"/>
              </a:lnSpc>
            </a:pPr>
            <a:r>
              <a:rPr lang="en-US" sz="4400" spc="50" dirty="0">
                <a:solidFill>
                  <a:srgbClr val="022455"/>
                </a:solidFill>
                <a:latin typeface="Merriweather Bold"/>
              </a:rPr>
              <a:t>Credibility Assessment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6">
            <a:extLst>
              <a:ext uri="{FF2B5EF4-FFF2-40B4-BE49-F238E27FC236}">
                <a16:creationId xmlns:a16="http://schemas.microsoft.com/office/drawing/2014/main" id="{556975B0-2734-433D-9C9B-9C723F3EB3AA}"/>
              </a:ext>
            </a:extLst>
          </p:cNvPr>
          <p:cNvGrpSpPr/>
          <p:nvPr/>
        </p:nvGrpSpPr>
        <p:grpSpPr>
          <a:xfrm>
            <a:off x="0" y="9196665"/>
            <a:ext cx="18387538" cy="755055"/>
            <a:chOff x="0" y="0"/>
            <a:chExt cx="24926137" cy="1006740"/>
          </a:xfrm>
        </p:grpSpPr>
        <p:sp>
          <p:nvSpPr>
            <p:cNvPr id="15" name="AutoShape 7">
              <a:extLst>
                <a:ext uri="{FF2B5EF4-FFF2-40B4-BE49-F238E27FC236}">
                  <a16:creationId xmlns:a16="http://schemas.microsoft.com/office/drawing/2014/main" id="{2C22F1BA-952D-48FC-BA37-8C33E561E179}"/>
                </a:ext>
              </a:extLst>
            </p:cNvPr>
            <p:cNvSpPr/>
            <p:nvPr/>
          </p:nvSpPr>
          <p:spPr>
            <a:xfrm>
              <a:off x="0" y="0"/>
              <a:ext cx="24926137" cy="131189"/>
            </a:xfrm>
            <a:prstGeom prst="rect">
              <a:avLst/>
            </a:prstGeom>
            <a:solidFill>
              <a:srgbClr val="022455"/>
            </a:solidFill>
          </p:spPr>
        </p:sp>
        <p:sp>
          <p:nvSpPr>
            <p:cNvPr id="16" name="TextBox 8">
              <a:extLst>
                <a:ext uri="{FF2B5EF4-FFF2-40B4-BE49-F238E27FC236}">
                  <a16:creationId xmlns:a16="http://schemas.microsoft.com/office/drawing/2014/main" id="{2530B7EC-F7C3-4190-AF6C-48B9CED530B2}"/>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5" name="Group 5"/>
          <p:cNvGrpSpPr>
            <a:grpSpLocks noChangeAspect="1"/>
          </p:cNvGrpSpPr>
          <p:nvPr/>
        </p:nvGrpSpPr>
        <p:grpSpPr>
          <a:xfrm>
            <a:off x="13059055" y="-1"/>
            <a:ext cx="5228945" cy="10287001"/>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7" name="Group 7"/>
          <p:cNvGrpSpPr/>
          <p:nvPr/>
        </p:nvGrpSpPr>
        <p:grpSpPr>
          <a:xfrm>
            <a:off x="13059055" y="0"/>
            <a:ext cx="5228945" cy="10287000"/>
            <a:chOff x="0" y="0"/>
            <a:chExt cx="1768803" cy="3479800"/>
          </a:xfrm>
        </p:grpSpPr>
        <p:sp>
          <p:nvSpPr>
            <p:cNvPr id="8" name="Freeform 8"/>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9" name="TextBox 9"/>
          <p:cNvSpPr txBox="1"/>
          <p:nvPr/>
        </p:nvSpPr>
        <p:spPr>
          <a:xfrm>
            <a:off x="607777" y="3746938"/>
            <a:ext cx="11962238" cy="4939686"/>
          </a:xfrm>
          <a:prstGeom prst="rect">
            <a:avLst/>
          </a:prstGeom>
        </p:spPr>
        <p:txBody>
          <a:bodyPr lIns="0" tIns="0" rIns="0" bIns="0" rtlCol="0" anchor="t">
            <a:spAutoFit/>
          </a:bodyPr>
          <a:lstStyle/>
          <a:p>
            <a:pPr marL="457200" indent="-457200">
              <a:lnSpc>
                <a:spcPts val="3896"/>
              </a:lnSpc>
              <a:buFont typeface="Arial" panose="020B0604020202020204" pitchFamily="34" charset="0"/>
              <a:buChar char="•"/>
            </a:pPr>
            <a:r>
              <a:rPr lang="en-US" sz="2547" dirty="0">
                <a:solidFill>
                  <a:srgbClr val="022455"/>
                </a:solidFill>
                <a:latin typeface="Montserrat Light"/>
              </a:rPr>
              <a:t>Must presume respondent is not responsible for the alleged sex discrimination until a determination is made at the conclusion of the grievance procedures.</a:t>
            </a:r>
          </a:p>
          <a:p>
            <a:pPr marL="457200" indent="-457200">
              <a:lnSpc>
                <a:spcPts val="3896"/>
              </a:lnSpc>
              <a:buFont typeface="Arial" panose="020B0604020202020204" pitchFamily="34" charset="0"/>
              <a:buChar char="•"/>
            </a:pPr>
            <a:r>
              <a:rPr lang="en-US" sz="2547" dirty="0">
                <a:solidFill>
                  <a:srgbClr val="022455"/>
                </a:solidFill>
                <a:latin typeface="Montserrat Light"/>
              </a:rPr>
              <a:t>Must use “preponderance of the evidence” standard of proof to determine whether sex discrimination occurred, unless “clear and convincing” evidence standard is used in other comparable proceedings.</a:t>
            </a:r>
          </a:p>
          <a:p>
            <a:pPr marL="457200" indent="-457200">
              <a:lnSpc>
                <a:spcPts val="3896"/>
              </a:lnSpc>
              <a:buFont typeface="Arial" panose="020B0604020202020204" pitchFamily="34" charset="0"/>
              <a:buChar char="•"/>
            </a:pPr>
            <a:r>
              <a:rPr lang="en-US" sz="2547" dirty="0">
                <a:solidFill>
                  <a:srgbClr val="022455"/>
                </a:solidFill>
                <a:latin typeface="Montserrat Light"/>
              </a:rPr>
              <a:t>Process must allow decision-maker to adequately assess credibility of parties and witness if credibility is in dispute and relevant to evaluating one or more allegations of sex discrimination.</a:t>
            </a:r>
          </a:p>
        </p:txBody>
      </p:sp>
      <p:sp>
        <p:nvSpPr>
          <p:cNvPr id="10" name="TextBox 10"/>
          <p:cNvSpPr txBox="1"/>
          <p:nvPr/>
        </p:nvSpPr>
        <p:spPr>
          <a:xfrm>
            <a:off x="0" y="1260594"/>
            <a:ext cx="12940319" cy="829907"/>
          </a:xfrm>
          <a:prstGeom prst="rect">
            <a:avLst/>
          </a:prstGeom>
        </p:spPr>
        <p:txBody>
          <a:bodyPr lIns="0" tIns="0" rIns="0" bIns="0" rtlCol="0" anchor="t">
            <a:spAutoFit/>
          </a:bodyPr>
          <a:lstStyle/>
          <a:p>
            <a:pPr algn="ctr">
              <a:lnSpc>
                <a:spcPts val="7056"/>
              </a:lnSpc>
            </a:pPr>
            <a:r>
              <a:rPr lang="en-US" sz="4400" spc="50" dirty="0">
                <a:solidFill>
                  <a:srgbClr val="022455"/>
                </a:solidFill>
                <a:latin typeface="Merriweather Bold"/>
              </a:rPr>
              <a:t>Standard of Proof</a:t>
            </a:r>
          </a:p>
        </p:txBody>
      </p:sp>
      <p:sp>
        <p:nvSpPr>
          <p:cNvPr id="11" name="TextBox 11"/>
          <p:cNvSpPr txBox="1"/>
          <p:nvPr/>
        </p:nvSpPr>
        <p:spPr>
          <a:xfrm>
            <a:off x="2134256" y="2599547"/>
            <a:ext cx="2372232" cy="763271"/>
          </a:xfrm>
          <a:prstGeom prst="rect">
            <a:avLst/>
          </a:prstGeom>
        </p:spPr>
        <p:txBody>
          <a:bodyPr lIns="0" tIns="0" rIns="0" bIns="0" rtlCol="0" anchor="t">
            <a:spAutoFit/>
          </a:bodyPr>
          <a:lstStyle/>
          <a:p>
            <a:pPr algn="ctr">
              <a:lnSpc>
                <a:spcPts val="3079"/>
              </a:lnSpc>
            </a:pPr>
            <a:r>
              <a:rPr lang="en-US" sz="2199" dirty="0">
                <a:solidFill>
                  <a:srgbClr val="940019"/>
                </a:solidFill>
                <a:latin typeface="Montserrat 2 Bold"/>
              </a:rPr>
              <a:t>Preponderance of the Evidence</a:t>
            </a:r>
          </a:p>
        </p:txBody>
      </p:sp>
      <p:sp>
        <p:nvSpPr>
          <p:cNvPr id="12" name="TextBox 12"/>
          <p:cNvSpPr txBox="1"/>
          <p:nvPr/>
        </p:nvSpPr>
        <p:spPr>
          <a:xfrm>
            <a:off x="8012603" y="2404285"/>
            <a:ext cx="2262795" cy="1153796"/>
          </a:xfrm>
          <a:prstGeom prst="rect">
            <a:avLst/>
          </a:prstGeom>
        </p:spPr>
        <p:txBody>
          <a:bodyPr lIns="0" tIns="0" rIns="0" bIns="0" rtlCol="0" anchor="t">
            <a:spAutoFit/>
          </a:bodyPr>
          <a:lstStyle/>
          <a:p>
            <a:pPr algn="ctr">
              <a:lnSpc>
                <a:spcPts val="3079"/>
              </a:lnSpc>
            </a:pPr>
            <a:r>
              <a:rPr lang="en-US" sz="2199" dirty="0">
                <a:solidFill>
                  <a:srgbClr val="940019"/>
                </a:solidFill>
                <a:latin typeface="Montserrat 2 Bold"/>
              </a:rPr>
              <a:t>Clear and Convincing Evidence</a:t>
            </a:r>
          </a:p>
        </p:txBody>
      </p:sp>
      <p:sp>
        <p:nvSpPr>
          <p:cNvPr id="13" name="TextBox 13"/>
          <p:cNvSpPr txBox="1"/>
          <p:nvPr/>
        </p:nvSpPr>
        <p:spPr>
          <a:xfrm>
            <a:off x="10744200" y="9713214"/>
            <a:ext cx="1950015" cy="273088"/>
          </a:xfrm>
          <a:prstGeom prst="rect">
            <a:avLst/>
          </a:prstGeom>
        </p:spPr>
        <p:txBody>
          <a:bodyPr wrap="square" lIns="0" tIns="0" rIns="0" bIns="0" rtlCol="0" anchor="t">
            <a:spAutoFit/>
          </a:bodyPr>
          <a:lstStyle/>
          <a:p>
            <a:pPr algn="ctr">
              <a:lnSpc>
                <a:spcPts val="2379"/>
              </a:lnSpc>
            </a:pPr>
            <a:r>
              <a:rPr lang="en-US" sz="1699" dirty="0">
                <a:solidFill>
                  <a:srgbClr val="940019"/>
                </a:solidFill>
                <a:latin typeface="Montserrat Light" panose="020B0604020202020204" charset="0"/>
              </a:rPr>
              <a:t>§106.45</a:t>
            </a:r>
            <a:r>
              <a:rPr lang="en-US" sz="1699" dirty="0">
                <a:solidFill>
                  <a:srgbClr val="940019"/>
                </a:solidFill>
                <a:latin typeface="Montserrat Light" panose="020B0604020202020204" charset="0"/>
                <a:ea typeface="Montserrat 2 Bold"/>
              </a:rPr>
              <a:t>(c)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6">
            <a:extLst>
              <a:ext uri="{FF2B5EF4-FFF2-40B4-BE49-F238E27FC236}">
                <a16:creationId xmlns:a16="http://schemas.microsoft.com/office/drawing/2014/main" id="{0CF8AD5F-2527-403F-BBC0-BFB811DB05A8}"/>
              </a:ext>
            </a:extLst>
          </p:cNvPr>
          <p:cNvGrpSpPr/>
          <p:nvPr/>
        </p:nvGrpSpPr>
        <p:grpSpPr>
          <a:xfrm>
            <a:off x="0" y="9196665"/>
            <a:ext cx="18387538" cy="755055"/>
            <a:chOff x="0" y="0"/>
            <a:chExt cx="24926137" cy="1006740"/>
          </a:xfrm>
        </p:grpSpPr>
        <p:sp>
          <p:nvSpPr>
            <p:cNvPr id="12" name="AutoShape 7">
              <a:extLst>
                <a:ext uri="{FF2B5EF4-FFF2-40B4-BE49-F238E27FC236}">
                  <a16:creationId xmlns:a16="http://schemas.microsoft.com/office/drawing/2014/main" id="{42959BE6-A37E-450C-8892-A1478E49BABE}"/>
                </a:ext>
              </a:extLst>
            </p:cNvPr>
            <p:cNvSpPr/>
            <p:nvPr/>
          </p:nvSpPr>
          <p:spPr>
            <a:xfrm>
              <a:off x="0" y="0"/>
              <a:ext cx="24926137" cy="131189"/>
            </a:xfrm>
            <a:prstGeom prst="rect">
              <a:avLst/>
            </a:prstGeom>
            <a:solidFill>
              <a:srgbClr val="022455"/>
            </a:solidFill>
          </p:spPr>
        </p:sp>
        <p:sp>
          <p:nvSpPr>
            <p:cNvPr id="13" name="TextBox 8">
              <a:extLst>
                <a:ext uri="{FF2B5EF4-FFF2-40B4-BE49-F238E27FC236}">
                  <a16:creationId xmlns:a16="http://schemas.microsoft.com/office/drawing/2014/main" id="{33C91689-4471-4C9D-A774-43DA07B7C68F}"/>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5" name="Group 5"/>
          <p:cNvGrpSpPr>
            <a:grpSpLocks noChangeAspect="1"/>
          </p:cNvGrpSpPr>
          <p:nvPr/>
        </p:nvGrpSpPr>
        <p:grpSpPr>
          <a:xfrm>
            <a:off x="13059055" y="0"/>
            <a:ext cx="5228945" cy="10287001"/>
            <a:chOff x="0" y="151411"/>
            <a:chExt cx="6350000" cy="5691921"/>
          </a:xfrm>
        </p:grpSpPr>
        <p:sp>
          <p:nvSpPr>
            <p:cNvPr id="6" name="Freeform 6"/>
            <p:cNvSpPr/>
            <p:nvPr/>
          </p:nvSpPr>
          <p:spPr>
            <a:xfrm>
              <a:off x="0" y="151411"/>
              <a:ext cx="6350000" cy="5691921"/>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7" name="Group 7"/>
          <p:cNvGrpSpPr/>
          <p:nvPr/>
        </p:nvGrpSpPr>
        <p:grpSpPr>
          <a:xfrm>
            <a:off x="13059055" y="0"/>
            <a:ext cx="5228945" cy="10287000"/>
            <a:chOff x="0" y="0"/>
            <a:chExt cx="1768803" cy="3479800"/>
          </a:xfrm>
        </p:grpSpPr>
        <p:sp>
          <p:nvSpPr>
            <p:cNvPr id="8" name="Freeform 8"/>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graphicFrame>
        <p:nvGraphicFramePr>
          <p:cNvPr id="4" name="Chart 3">
            <a:extLst>
              <a:ext uri="{FF2B5EF4-FFF2-40B4-BE49-F238E27FC236}">
                <a16:creationId xmlns:a16="http://schemas.microsoft.com/office/drawing/2014/main" id="{AD97BFB6-56D4-43E1-887B-AB951B1E95B7}"/>
              </a:ext>
            </a:extLst>
          </p:cNvPr>
          <p:cNvGraphicFramePr/>
          <p:nvPr>
            <p:extLst>
              <p:ext uri="{D42A27DB-BD31-4B8C-83A1-F6EECF244321}">
                <p14:modId xmlns:p14="http://schemas.microsoft.com/office/powerpoint/2010/main" val="266662129"/>
              </p:ext>
            </p:extLst>
          </p:nvPr>
        </p:nvGraphicFramePr>
        <p:xfrm>
          <a:off x="533400" y="1079501"/>
          <a:ext cx="12039600" cy="785436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27426824-033B-48E7-8850-A31E4B739BDE}"/>
              </a:ext>
            </a:extLst>
          </p:cNvPr>
          <p:cNvSpPr txBox="1"/>
          <p:nvPr/>
        </p:nvSpPr>
        <p:spPr>
          <a:xfrm>
            <a:off x="1752600" y="266700"/>
            <a:ext cx="10363200" cy="769441"/>
          </a:xfrm>
          <a:prstGeom prst="rect">
            <a:avLst/>
          </a:prstGeom>
          <a:noFill/>
        </p:spPr>
        <p:txBody>
          <a:bodyPr wrap="square" rtlCol="0">
            <a:spAutoFit/>
          </a:bodyPr>
          <a:lstStyle/>
          <a:p>
            <a:pPr algn="ctr"/>
            <a:r>
              <a:rPr lang="en-US" sz="4400" dirty="0">
                <a:solidFill>
                  <a:srgbClr val="022455"/>
                </a:solidFill>
                <a:latin typeface="Merriweather Bold" panose="00000800000000000000" pitchFamily="2" charset="0"/>
              </a:rPr>
              <a:t>We heard you…</a:t>
            </a:r>
          </a:p>
        </p:txBody>
      </p:sp>
    </p:spTree>
    <p:extLst>
      <p:ext uri="{BB962C8B-B14F-4D97-AF65-F5344CB8AC3E}">
        <p14:creationId xmlns:p14="http://schemas.microsoft.com/office/powerpoint/2010/main" val="7081480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6">
            <a:extLst>
              <a:ext uri="{FF2B5EF4-FFF2-40B4-BE49-F238E27FC236}">
                <a16:creationId xmlns:a16="http://schemas.microsoft.com/office/drawing/2014/main" id="{E8B56A32-A906-415F-A17B-DB3FE64F4C2C}"/>
              </a:ext>
            </a:extLst>
          </p:cNvPr>
          <p:cNvGrpSpPr/>
          <p:nvPr/>
        </p:nvGrpSpPr>
        <p:grpSpPr>
          <a:xfrm>
            <a:off x="0" y="9196665"/>
            <a:ext cx="18387538" cy="755055"/>
            <a:chOff x="0" y="0"/>
            <a:chExt cx="24926137" cy="1006740"/>
          </a:xfrm>
        </p:grpSpPr>
        <p:sp>
          <p:nvSpPr>
            <p:cNvPr id="14" name="AutoShape 7">
              <a:extLst>
                <a:ext uri="{FF2B5EF4-FFF2-40B4-BE49-F238E27FC236}">
                  <a16:creationId xmlns:a16="http://schemas.microsoft.com/office/drawing/2014/main" id="{E685F47D-707E-4B89-869B-54B715632526}"/>
                </a:ext>
              </a:extLst>
            </p:cNvPr>
            <p:cNvSpPr/>
            <p:nvPr/>
          </p:nvSpPr>
          <p:spPr>
            <a:xfrm>
              <a:off x="0" y="0"/>
              <a:ext cx="24926137" cy="131189"/>
            </a:xfrm>
            <a:prstGeom prst="rect">
              <a:avLst/>
            </a:prstGeom>
            <a:solidFill>
              <a:srgbClr val="022455"/>
            </a:solidFill>
          </p:spPr>
        </p:sp>
        <p:sp>
          <p:nvSpPr>
            <p:cNvPr id="15" name="TextBox 8">
              <a:extLst>
                <a:ext uri="{FF2B5EF4-FFF2-40B4-BE49-F238E27FC236}">
                  <a16:creationId xmlns:a16="http://schemas.microsoft.com/office/drawing/2014/main" id="{F96161F0-6DCB-4DB2-8CF7-8AA2ABFD968F}"/>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5" name="Group 5"/>
          <p:cNvGrpSpPr>
            <a:grpSpLocks noChangeAspect="1"/>
          </p:cNvGrpSpPr>
          <p:nvPr/>
        </p:nvGrpSpPr>
        <p:grpSpPr>
          <a:xfrm>
            <a:off x="13059055" y="-1"/>
            <a:ext cx="5228945" cy="10287001"/>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7" name="Group 7"/>
          <p:cNvGrpSpPr/>
          <p:nvPr/>
        </p:nvGrpSpPr>
        <p:grpSpPr>
          <a:xfrm>
            <a:off x="13059055" y="0"/>
            <a:ext cx="5228945" cy="10287000"/>
            <a:chOff x="0" y="0"/>
            <a:chExt cx="1768803" cy="3479800"/>
          </a:xfrm>
        </p:grpSpPr>
        <p:sp>
          <p:nvSpPr>
            <p:cNvPr id="8" name="Freeform 8"/>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9" name="TextBox 9"/>
          <p:cNvSpPr txBox="1"/>
          <p:nvPr/>
        </p:nvSpPr>
        <p:spPr>
          <a:xfrm>
            <a:off x="1083440" y="2546971"/>
            <a:ext cx="11010909" cy="4849917"/>
          </a:xfrm>
          <a:prstGeom prst="rect">
            <a:avLst/>
          </a:prstGeom>
        </p:spPr>
        <p:txBody>
          <a:bodyPr wrap="square" lIns="0" tIns="0" rIns="0" bIns="0" rtlCol="0" anchor="t">
            <a:spAutoFit/>
          </a:bodyPr>
          <a:lstStyle/>
          <a:p>
            <a:pPr algn="l">
              <a:lnSpc>
                <a:spcPts val="3896"/>
              </a:lnSpc>
            </a:pPr>
            <a:r>
              <a:rPr lang="en-US" sz="2547" dirty="0">
                <a:solidFill>
                  <a:srgbClr val="022455"/>
                </a:solidFill>
                <a:latin typeface="Montserrat Light"/>
              </a:rPr>
              <a:t>Must notify parties in writing of the determination, rationale for determination, and permissible bases for appeal (if applicable).</a:t>
            </a:r>
          </a:p>
          <a:p>
            <a:pPr algn="l">
              <a:lnSpc>
                <a:spcPts val="1601"/>
              </a:lnSpc>
            </a:pPr>
            <a:endParaRPr lang="en-US" sz="2547" dirty="0">
              <a:solidFill>
                <a:srgbClr val="022455"/>
              </a:solidFill>
              <a:latin typeface="Montserrat Light"/>
            </a:endParaRPr>
          </a:p>
          <a:p>
            <a:pPr algn="l">
              <a:lnSpc>
                <a:spcPts val="3896"/>
              </a:lnSpc>
            </a:pPr>
            <a:r>
              <a:rPr lang="en-US" sz="2547" dirty="0">
                <a:solidFill>
                  <a:srgbClr val="022455"/>
                </a:solidFill>
                <a:latin typeface="Montserrat Light"/>
              </a:rPr>
              <a:t>If determination is sex discrimination occurred, Title IX Coordinator is responsible for implementing remedies, coordinating disciplinary sanctions on respondent, and notifying complainant of disciplinary sanctions.</a:t>
            </a:r>
          </a:p>
          <a:p>
            <a:pPr algn="l">
              <a:lnSpc>
                <a:spcPts val="1601"/>
              </a:lnSpc>
            </a:pPr>
            <a:endParaRPr lang="en-US" sz="2547" dirty="0">
              <a:solidFill>
                <a:srgbClr val="022455"/>
              </a:solidFill>
              <a:latin typeface="Montserrat Light"/>
            </a:endParaRPr>
          </a:p>
          <a:p>
            <a:pPr algn="l">
              <a:lnSpc>
                <a:spcPts val="3896"/>
              </a:lnSpc>
            </a:pPr>
            <a:r>
              <a:rPr lang="en-US" sz="2547" dirty="0">
                <a:solidFill>
                  <a:srgbClr val="022455"/>
                </a:solidFill>
                <a:latin typeface="Montserrat Light Bold"/>
              </a:rPr>
              <a:t>False Statement:</a:t>
            </a:r>
            <a:r>
              <a:rPr lang="en-US" sz="2547" dirty="0">
                <a:solidFill>
                  <a:srgbClr val="022455"/>
                </a:solidFill>
                <a:latin typeface="Montserrat Light"/>
              </a:rPr>
              <a:t> recipient cannot discipline any party/witness for making a false statement based solely on whether sex discrimination occurred.</a:t>
            </a:r>
          </a:p>
        </p:txBody>
      </p:sp>
      <p:sp>
        <p:nvSpPr>
          <p:cNvPr id="10" name="TextBox 10"/>
          <p:cNvSpPr txBox="1"/>
          <p:nvPr/>
        </p:nvSpPr>
        <p:spPr>
          <a:xfrm>
            <a:off x="118736" y="1000669"/>
            <a:ext cx="12940319" cy="829907"/>
          </a:xfrm>
          <a:prstGeom prst="rect">
            <a:avLst/>
          </a:prstGeom>
        </p:spPr>
        <p:txBody>
          <a:bodyPr lIns="0" tIns="0" rIns="0" bIns="0" rtlCol="0" anchor="t">
            <a:spAutoFit/>
          </a:bodyPr>
          <a:lstStyle/>
          <a:p>
            <a:pPr algn="ctr">
              <a:lnSpc>
                <a:spcPts val="7056"/>
              </a:lnSpc>
            </a:pPr>
            <a:r>
              <a:rPr lang="en-US" sz="4400" spc="50" dirty="0">
                <a:solidFill>
                  <a:srgbClr val="022455"/>
                </a:solidFill>
                <a:latin typeface="Merriweather Bold"/>
              </a:rPr>
              <a:t>Notice of Outcome</a:t>
            </a:r>
          </a:p>
        </p:txBody>
      </p:sp>
      <p:sp>
        <p:nvSpPr>
          <p:cNvPr id="13" name="TextBox 13"/>
          <p:cNvSpPr txBox="1"/>
          <p:nvPr/>
        </p:nvSpPr>
        <p:spPr>
          <a:xfrm>
            <a:off x="10744200" y="9713214"/>
            <a:ext cx="1950015" cy="273088"/>
          </a:xfrm>
          <a:prstGeom prst="rect">
            <a:avLst/>
          </a:prstGeom>
        </p:spPr>
        <p:txBody>
          <a:bodyPr wrap="square" lIns="0" tIns="0" rIns="0" bIns="0" rtlCol="0" anchor="t">
            <a:spAutoFit/>
          </a:bodyPr>
          <a:lstStyle/>
          <a:p>
            <a:pPr algn="ctr">
              <a:lnSpc>
                <a:spcPts val="2379"/>
              </a:lnSpc>
            </a:pPr>
            <a:r>
              <a:rPr lang="en-US" sz="1699" dirty="0">
                <a:solidFill>
                  <a:srgbClr val="940019"/>
                </a:solidFill>
                <a:latin typeface="Montserrat Light" panose="020B0604020202020204" charset="0"/>
              </a:rPr>
              <a:t>§1</a:t>
            </a:r>
            <a:r>
              <a:rPr lang="en-US" sz="1699" dirty="0">
                <a:solidFill>
                  <a:srgbClr val="940019"/>
                </a:solidFill>
                <a:latin typeface="Montserrat Light" panose="020B0604020202020204" charset="0"/>
                <a:ea typeface="Montserrat 2 Bold"/>
              </a:rPr>
              <a:t>06.45(c)</a:t>
            </a:r>
          </a:p>
        </p:txBody>
      </p:sp>
    </p:spTree>
    <p:extLst>
      <p:ext uri="{BB962C8B-B14F-4D97-AF65-F5344CB8AC3E}">
        <p14:creationId xmlns:p14="http://schemas.microsoft.com/office/powerpoint/2010/main" val="24080912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6">
            <a:extLst>
              <a:ext uri="{FF2B5EF4-FFF2-40B4-BE49-F238E27FC236}">
                <a16:creationId xmlns:a16="http://schemas.microsoft.com/office/drawing/2014/main" id="{45AC32E1-8802-4E72-A4B1-5EF36B8CEB80}"/>
              </a:ext>
            </a:extLst>
          </p:cNvPr>
          <p:cNvGrpSpPr/>
          <p:nvPr/>
        </p:nvGrpSpPr>
        <p:grpSpPr>
          <a:xfrm>
            <a:off x="0" y="9196665"/>
            <a:ext cx="18387538" cy="755055"/>
            <a:chOff x="0" y="0"/>
            <a:chExt cx="24926137" cy="1006740"/>
          </a:xfrm>
        </p:grpSpPr>
        <p:sp>
          <p:nvSpPr>
            <p:cNvPr id="11" name="AutoShape 7">
              <a:extLst>
                <a:ext uri="{FF2B5EF4-FFF2-40B4-BE49-F238E27FC236}">
                  <a16:creationId xmlns:a16="http://schemas.microsoft.com/office/drawing/2014/main" id="{70298C9E-33A9-4A43-8C93-5138CC2D401A}"/>
                </a:ext>
              </a:extLst>
            </p:cNvPr>
            <p:cNvSpPr/>
            <p:nvPr/>
          </p:nvSpPr>
          <p:spPr>
            <a:xfrm>
              <a:off x="0" y="0"/>
              <a:ext cx="24926137" cy="131189"/>
            </a:xfrm>
            <a:prstGeom prst="rect">
              <a:avLst/>
            </a:prstGeom>
            <a:solidFill>
              <a:srgbClr val="022455"/>
            </a:solidFill>
          </p:spPr>
        </p:sp>
        <p:sp>
          <p:nvSpPr>
            <p:cNvPr id="12" name="TextBox 8">
              <a:extLst>
                <a:ext uri="{FF2B5EF4-FFF2-40B4-BE49-F238E27FC236}">
                  <a16:creationId xmlns:a16="http://schemas.microsoft.com/office/drawing/2014/main" id="{B4B00E82-F853-4286-B673-8B323E1BECEC}"/>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
        <p:nvSpPr>
          <p:cNvPr id="2" name="TextBox 2"/>
          <p:cNvSpPr txBox="1"/>
          <p:nvPr/>
        </p:nvSpPr>
        <p:spPr>
          <a:xfrm>
            <a:off x="568687" y="2772693"/>
            <a:ext cx="12009139" cy="5687006"/>
          </a:xfrm>
          <a:prstGeom prst="rect">
            <a:avLst/>
          </a:prstGeom>
        </p:spPr>
        <p:txBody>
          <a:bodyPr lIns="0" tIns="0" rIns="0" bIns="0" rtlCol="0" anchor="t">
            <a:spAutoFit/>
          </a:bodyPr>
          <a:lstStyle/>
          <a:p>
            <a:pPr marL="457200" indent="-457200" algn="l">
              <a:lnSpc>
                <a:spcPts val="4508"/>
              </a:lnSpc>
              <a:buFont typeface="Arial" panose="020B0604020202020204" pitchFamily="34" charset="0"/>
              <a:buChar char="•"/>
            </a:pPr>
            <a:r>
              <a:rPr lang="en-US" sz="2800" dirty="0">
                <a:solidFill>
                  <a:srgbClr val="022455"/>
                </a:solidFill>
                <a:latin typeface="Montserrat Light"/>
              </a:rPr>
              <a:t>If a case is going through the Title IX Grievance Procedures, NOTHING disciplinary or punitive can be imposed until a decision is rendered the Title IX Grievance Process.</a:t>
            </a:r>
          </a:p>
          <a:p>
            <a:pPr marL="457200" indent="-457200" algn="l">
              <a:lnSpc>
                <a:spcPts val="2213"/>
              </a:lnSpc>
              <a:buFont typeface="Arial" panose="020B0604020202020204" pitchFamily="34" charset="0"/>
              <a:buChar char="•"/>
            </a:pPr>
            <a:endParaRPr lang="en-US" sz="2800" dirty="0">
              <a:solidFill>
                <a:srgbClr val="022455"/>
              </a:solidFill>
              <a:latin typeface="Montserrat Light"/>
            </a:endParaRPr>
          </a:p>
          <a:p>
            <a:pPr marL="457200" indent="-457200" algn="l">
              <a:lnSpc>
                <a:spcPts val="4508"/>
              </a:lnSpc>
              <a:buFont typeface="Arial" panose="020B0604020202020204" pitchFamily="34" charset="0"/>
              <a:buChar char="•"/>
            </a:pPr>
            <a:r>
              <a:rPr lang="en-US" sz="2800" dirty="0">
                <a:solidFill>
                  <a:srgbClr val="022455"/>
                </a:solidFill>
                <a:latin typeface="Montserrat Light"/>
              </a:rPr>
              <a:t>Removing a respondent from school or putting them in another placement due to a Title IX complaint could be disciplinary or punitive.</a:t>
            </a:r>
          </a:p>
          <a:p>
            <a:pPr marL="457200" indent="-457200" algn="l">
              <a:lnSpc>
                <a:spcPts val="2213"/>
              </a:lnSpc>
              <a:buFont typeface="Arial" panose="020B0604020202020204" pitchFamily="34" charset="0"/>
              <a:buChar char="•"/>
            </a:pPr>
            <a:endParaRPr lang="en-US" sz="2800" dirty="0">
              <a:solidFill>
                <a:srgbClr val="022455"/>
              </a:solidFill>
              <a:latin typeface="Montserrat Light"/>
            </a:endParaRPr>
          </a:p>
          <a:p>
            <a:pPr marL="457200" indent="-457200" algn="l">
              <a:lnSpc>
                <a:spcPts val="4508"/>
              </a:lnSpc>
              <a:buFont typeface="Arial" panose="020B0604020202020204" pitchFamily="34" charset="0"/>
              <a:buChar char="•"/>
            </a:pPr>
            <a:r>
              <a:rPr lang="en-US" sz="2800" dirty="0">
                <a:solidFill>
                  <a:srgbClr val="022455"/>
                </a:solidFill>
                <a:latin typeface="Montserrat Light"/>
              </a:rPr>
              <a:t>Respondents GENERALLY have a right to remain in school in their same placement until the Title IX decision maker renders a decision.</a:t>
            </a:r>
          </a:p>
        </p:txBody>
      </p:sp>
      <p:grpSp>
        <p:nvGrpSpPr>
          <p:cNvPr id="4" name="Group 4"/>
          <p:cNvGrpSpPr>
            <a:grpSpLocks noChangeAspect="1"/>
          </p:cNvGrpSpPr>
          <p:nvPr/>
        </p:nvGrpSpPr>
        <p:grpSpPr>
          <a:xfrm>
            <a:off x="13059055" y="-1"/>
            <a:ext cx="5228945" cy="10302909"/>
            <a:chOff x="0" y="0"/>
            <a:chExt cx="6350000" cy="6350000"/>
          </a:xfrm>
        </p:grpSpPr>
        <p:sp>
          <p:nvSpPr>
            <p:cNvPr id="5" name="Freeform 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6" name="Group 6"/>
          <p:cNvGrpSpPr/>
          <p:nvPr/>
        </p:nvGrpSpPr>
        <p:grpSpPr>
          <a:xfrm>
            <a:off x="13059055" y="-1"/>
            <a:ext cx="5228945" cy="10304969"/>
            <a:chOff x="0" y="0"/>
            <a:chExt cx="1768803" cy="3479800"/>
          </a:xfrm>
        </p:grpSpPr>
        <p:sp>
          <p:nvSpPr>
            <p:cNvPr id="7" name="Freeform 7"/>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8" name="TextBox 8"/>
          <p:cNvSpPr txBox="1"/>
          <p:nvPr/>
        </p:nvSpPr>
        <p:spPr>
          <a:xfrm>
            <a:off x="357328" y="680179"/>
            <a:ext cx="12344400" cy="1739265"/>
          </a:xfrm>
          <a:prstGeom prst="rect">
            <a:avLst/>
          </a:prstGeom>
        </p:spPr>
        <p:txBody>
          <a:bodyPr wrap="square" lIns="0" tIns="0" rIns="0" bIns="0" rtlCol="0" anchor="t">
            <a:spAutoFit/>
          </a:bodyPr>
          <a:lstStyle/>
          <a:p>
            <a:pPr algn="ctr">
              <a:lnSpc>
                <a:spcPts val="6930"/>
              </a:lnSpc>
            </a:pPr>
            <a:r>
              <a:rPr lang="en-US" sz="4400" spc="49" dirty="0">
                <a:solidFill>
                  <a:srgbClr val="022455"/>
                </a:solidFill>
                <a:latin typeface="Merriweather Bold"/>
              </a:rPr>
              <a:t>Respondent</a:t>
            </a:r>
            <a:r>
              <a:rPr lang="en-US" sz="4800" spc="49" dirty="0">
                <a:solidFill>
                  <a:srgbClr val="022455"/>
                </a:solidFill>
                <a:latin typeface="Merriweather Bold"/>
              </a:rPr>
              <a:t> Placement </a:t>
            </a:r>
          </a:p>
          <a:p>
            <a:pPr algn="ctr">
              <a:lnSpc>
                <a:spcPts val="6930"/>
              </a:lnSpc>
            </a:pPr>
            <a:r>
              <a:rPr lang="en-US" sz="4800" spc="49" dirty="0">
                <a:solidFill>
                  <a:srgbClr val="022455"/>
                </a:solidFill>
                <a:latin typeface="Merriweather Bold"/>
              </a:rPr>
              <a:t>During Title IX</a:t>
            </a:r>
          </a:p>
        </p:txBody>
      </p:sp>
      <p:sp>
        <p:nvSpPr>
          <p:cNvPr id="9" name="TextBox 9"/>
          <p:cNvSpPr txBox="1"/>
          <p:nvPr/>
        </p:nvSpPr>
        <p:spPr>
          <a:xfrm>
            <a:off x="10134601" y="9651967"/>
            <a:ext cx="2443226" cy="273088"/>
          </a:xfrm>
          <a:prstGeom prst="rect">
            <a:avLst/>
          </a:prstGeom>
        </p:spPr>
        <p:txBody>
          <a:bodyPr wrap="square" lIns="0" tIns="0" rIns="0" bIns="0" rtlCol="0" anchor="t">
            <a:spAutoFit/>
          </a:bodyPr>
          <a:lstStyle/>
          <a:p>
            <a:pPr algn="ctr">
              <a:lnSpc>
                <a:spcPts val="2379"/>
              </a:lnSpc>
            </a:pPr>
            <a:r>
              <a:rPr lang="en-US" sz="1699" dirty="0">
                <a:solidFill>
                  <a:srgbClr val="940019"/>
                </a:solidFill>
                <a:latin typeface="Montserrat Light" panose="020B0604020202020204" charset="0"/>
              </a:rPr>
              <a:t>34 CFR 106.45(b)(1)(3)</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6">
            <a:extLst>
              <a:ext uri="{FF2B5EF4-FFF2-40B4-BE49-F238E27FC236}">
                <a16:creationId xmlns:a16="http://schemas.microsoft.com/office/drawing/2014/main" id="{D8098A64-B29B-466B-A8B0-E467B3C6FFA6}"/>
              </a:ext>
            </a:extLst>
          </p:cNvPr>
          <p:cNvGrpSpPr/>
          <p:nvPr/>
        </p:nvGrpSpPr>
        <p:grpSpPr>
          <a:xfrm>
            <a:off x="0" y="9196665"/>
            <a:ext cx="18387538" cy="755055"/>
            <a:chOff x="0" y="0"/>
            <a:chExt cx="24926137" cy="1006740"/>
          </a:xfrm>
        </p:grpSpPr>
        <p:sp>
          <p:nvSpPr>
            <p:cNvPr id="11" name="AutoShape 7">
              <a:extLst>
                <a:ext uri="{FF2B5EF4-FFF2-40B4-BE49-F238E27FC236}">
                  <a16:creationId xmlns:a16="http://schemas.microsoft.com/office/drawing/2014/main" id="{5C4D2B2F-F5D3-4A81-A6E7-C13F622A95C1}"/>
                </a:ext>
              </a:extLst>
            </p:cNvPr>
            <p:cNvSpPr/>
            <p:nvPr/>
          </p:nvSpPr>
          <p:spPr>
            <a:xfrm>
              <a:off x="0" y="0"/>
              <a:ext cx="24926137" cy="131189"/>
            </a:xfrm>
            <a:prstGeom prst="rect">
              <a:avLst/>
            </a:prstGeom>
            <a:solidFill>
              <a:srgbClr val="022455"/>
            </a:solidFill>
          </p:spPr>
        </p:sp>
        <p:sp>
          <p:nvSpPr>
            <p:cNvPr id="12" name="TextBox 8">
              <a:extLst>
                <a:ext uri="{FF2B5EF4-FFF2-40B4-BE49-F238E27FC236}">
                  <a16:creationId xmlns:a16="http://schemas.microsoft.com/office/drawing/2014/main" id="{D10A0B3E-C6B1-4BC2-908D-80DB8660ABAB}"/>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
        <p:nvSpPr>
          <p:cNvPr id="2" name="TextBox 2"/>
          <p:cNvSpPr txBox="1"/>
          <p:nvPr/>
        </p:nvSpPr>
        <p:spPr>
          <a:xfrm>
            <a:off x="934897" y="2042034"/>
            <a:ext cx="11446319" cy="5877122"/>
          </a:xfrm>
          <a:prstGeom prst="rect">
            <a:avLst/>
          </a:prstGeom>
        </p:spPr>
        <p:txBody>
          <a:bodyPr lIns="0" tIns="0" rIns="0" bIns="0" rtlCol="0" anchor="t">
            <a:spAutoFit/>
          </a:bodyPr>
          <a:lstStyle/>
          <a:p>
            <a:pPr algn="l">
              <a:lnSpc>
                <a:spcPts val="4049"/>
              </a:lnSpc>
            </a:pPr>
            <a:r>
              <a:rPr lang="en-US" sz="2647" dirty="0">
                <a:solidFill>
                  <a:srgbClr val="022455"/>
                </a:solidFill>
                <a:latin typeface="Montserrat Light"/>
              </a:rPr>
              <a:t>Emergency removal of a respondent from school is permissible if the district:</a:t>
            </a:r>
          </a:p>
          <a:p>
            <a:pPr marL="571488" lvl="1" indent="-285744" algn="l">
              <a:lnSpc>
                <a:spcPts val="4049"/>
              </a:lnSpc>
              <a:buFont typeface="Arial"/>
              <a:buChar char="•"/>
            </a:pPr>
            <a:r>
              <a:rPr lang="en-US" sz="2647" dirty="0">
                <a:solidFill>
                  <a:srgbClr val="022455"/>
                </a:solidFill>
                <a:latin typeface="Montserrat Light"/>
              </a:rPr>
              <a:t>Undertakes an individualized safety and risk analysis;</a:t>
            </a:r>
          </a:p>
          <a:p>
            <a:pPr marL="571488" lvl="1" indent="-285744" algn="l">
              <a:lnSpc>
                <a:spcPts val="4049"/>
              </a:lnSpc>
              <a:buFont typeface="Arial"/>
              <a:buChar char="•"/>
            </a:pPr>
            <a:r>
              <a:rPr lang="en-US" sz="2647" dirty="0">
                <a:solidFill>
                  <a:srgbClr val="022455"/>
                </a:solidFill>
                <a:latin typeface="Montserrat Light"/>
              </a:rPr>
              <a:t>Determines that an imminent and serious threat to the health or safety of a complainant or any students or other individual arising from the allegations of sex discrimination justifies removal; and</a:t>
            </a:r>
          </a:p>
          <a:p>
            <a:pPr marL="571488" lvl="1" indent="-285744" algn="l">
              <a:lnSpc>
                <a:spcPts val="4049"/>
              </a:lnSpc>
              <a:buFont typeface="Arial"/>
              <a:buChar char="•"/>
            </a:pPr>
            <a:r>
              <a:rPr lang="en-US" sz="2647" dirty="0">
                <a:solidFill>
                  <a:srgbClr val="022455"/>
                </a:solidFill>
                <a:latin typeface="Montserrat Light"/>
              </a:rPr>
              <a:t>Respondent has notice and an opportunity to challenge the decision immediately following the removal.</a:t>
            </a:r>
          </a:p>
          <a:p>
            <a:pPr algn="l">
              <a:lnSpc>
                <a:spcPts val="2366"/>
              </a:lnSpc>
            </a:pPr>
            <a:endParaRPr lang="en-US" sz="2647" dirty="0">
              <a:solidFill>
                <a:srgbClr val="022455"/>
              </a:solidFill>
              <a:latin typeface="Montserrat Light"/>
            </a:endParaRPr>
          </a:p>
          <a:p>
            <a:pPr algn="l">
              <a:lnSpc>
                <a:spcPts val="4049"/>
              </a:lnSpc>
            </a:pPr>
            <a:r>
              <a:rPr lang="en-US" sz="2647" dirty="0">
                <a:solidFill>
                  <a:srgbClr val="022455"/>
                </a:solidFill>
                <a:latin typeface="Montserrat Light Italics"/>
              </a:rPr>
              <a:t>Note: This provision does not modify or alter rights pursuant to IDEA or Section 504.</a:t>
            </a:r>
          </a:p>
          <a:p>
            <a:pPr algn="l">
              <a:lnSpc>
                <a:spcPts val="3743"/>
              </a:lnSpc>
            </a:pPr>
            <a:endParaRPr lang="en-US" sz="2647" spc="291" dirty="0">
              <a:solidFill>
                <a:srgbClr val="022455"/>
              </a:solidFill>
              <a:latin typeface="Montserrat Light Italics"/>
            </a:endParaRPr>
          </a:p>
        </p:txBody>
      </p:sp>
      <p:grpSp>
        <p:nvGrpSpPr>
          <p:cNvPr id="4" name="Group 4"/>
          <p:cNvGrpSpPr>
            <a:grpSpLocks noChangeAspect="1"/>
          </p:cNvGrpSpPr>
          <p:nvPr/>
        </p:nvGrpSpPr>
        <p:grpSpPr>
          <a:xfrm>
            <a:off x="13059055" y="0"/>
            <a:ext cx="5228945" cy="10287000"/>
            <a:chOff x="0" y="0"/>
            <a:chExt cx="6350000" cy="6350000"/>
          </a:xfrm>
        </p:grpSpPr>
        <p:sp>
          <p:nvSpPr>
            <p:cNvPr id="5" name="Freeform 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6" name="Group 6"/>
          <p:cNvGrpSpPr/>
          <p:nvPr/>
        </p:nvGrpSpPr>
        <p:grpSpPr>
          <a:xfrm>
            <a:off x="13059055" y="0"/>
            <a:ext cx="5228945" cy="10287000"/>
            <a:chOff x="0" y="0"/>
            <a:chExt cx="1768803" cy="3479800"/>
          </a:xfrm>
        </p:grpSpPr>
        <p:sp>
          <p:nvSpPr>
            <p:cNvPr id="7" name="Freeform 7"/>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8" name="TextBox 8"/>
          <p:cNvSpPr txBox="1"/>
          <p:nvPr/>
        </p:nvSpPr>
        <p:spPr>
          <a:xfrm>
            <a:off x="622219" y="733489"/>
            <a:ext cx="12436837" cy="717423"/>
          </a:xfrm>
          <a:prstGeom prst="rect">
            <a:avLst/>
          </a:prstGeom>
        </p:spPr>
        <p:txBody>
          <a:bodyPr lIns="0" tIns="0" rIns="0" bIns="0" rtlCol="0" anchor="t">
            <a:spAutoFit/>
          </a:bodyPr>
          <a:lstStyle/>
          <a:p>
            <a:pPr algn="ctr">
              <a:lnSpc>
                <a:spcPts val="5796"/>
              </a:lnSpc>
            </a:pPr>
            <a:r>
              <a:rPr lang="en-US" sz="4400" spc="41" dirty="0">
                <a:solidFill>
                  <a:srgbClr val="022455"/>
                </a:solidFill>
                <a:latin typeface="Merriweather Bold"/>
              </a:rPr>
              <a:t>Emergency Removals</a:t>
            </a:r>
          </a:p>
        </p:txBody>
      </p:sp>
      <p:sp>
        <p:nvSpPr>
          <p:cNvPr id="9" name="TextBox 9"/>
          <p:cNvSpPr txBox="1"/>
          <p:nvPr/>
        </p:nvSpPr>
        <p:spPr>
          <a:xfrm>
            <a:off x="10668000" y="9653025"/>
            <a:ext cx="1948467" cy="273088"/>
          </a:xfrm>
          <a:prstGeom prst="rect">
            <a:avLst/>
          </a:prstGeom>
        </p:spPr>
        <p:txBody>
          <a:bodyPr wrap="square" lIns="0" tIns="0" rIns="0" bIns="0" rtlCol="0" anchor="t">
            <a:spAutoFit/>
          </a:bodyPr>
          <a:lstStyle/>
          <a:p>
            <a:pPr algn="ctr">
              <a:lnSpc>
                <a:spcPts val="2379"/>
              </a:lnSpc>
            </a:pPr>
            <a:r>
              <a:rPr lang="en-US" sz="1699" dirty="0">
                <a:solidFill>
                  <a:srgbClr val="940019"/>
                </a:solidFill>
                <a:latin typeface="Montserrat Light" panose="020B0604020202020204" charset="0"/>
              </a:rPr>
              <a:t>34 CFR 106.44(h)</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F0DC917-5C64-4DC4-AC2A-3C45D459C62A}"/>
              </a:ext>
            </a:extLst>
          </p:cNvPr>
          <p:cNvSpPr/>
          <p:nvPr/>
        </p:nvSpPr>
        <p:spPr>
          <a:xfrm>
            <a:off x="0" y="0"/>
            <a:ext cx="5715000" cy="10287000"/>
          </a:xfrm>
          <a:prstGeom prst="rect">
            <a:avLst/>
          </a:prstGeom>
          <a:solidFill>
            <a:srgbClr val="0224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utoShape 2"/>
          <p:cNvSpPr/>
          <p:nvPr/>
        </p:nvSpPr>
        <p:spPr>
          <a:xfrm>
            <a:off x="4671538" y="0"/>
            <a:ext cx="13716000" cy="10287000"/>
          </a:xfrm>
          <a:prstGeom prst="rect">
            <a:avLst/>
          </a:prstGeom>
          <a:solidFill>
            <a:srgbClr val="FBF9F7"/>
          </a:solidFill>
        </p:spPr>
      </p:sp>
      <p:sp>
        <p:nvSpPr>
          <p:cNvPr id="3" name="Freeform 3"/>
          <p:cNvSpPr/>
          <p:nvPr/>
        </p:nvSpPr>
        <p:spPr>
          <a:xfrm>
            <a:off x="0" y="0"/>
            <a:ext cx="6615684" cy="114681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71760" r="-88260"/>
            </a:stretch>
          </a:blipFill>
        </p:spPr>
      </p:sp>
      <p:sp>
        <p:nvSpPr>
          <p:cNvPr id="4" name="TextBox 4"/>
          <p:cNvSpPr txBox="1"/>
          <p:nvPr/>
        </p:nvSpPr>
        <p:spPr>
          <a:xfrm>
            <a:off x="6906481" y="2291449"/>
            <a:ext cx="10946685" cy="6692986"/>
          </a:xfrm>
          <a:prstGeom prst="rect">
            <a:avLst/>
          </a:prstGeom>
        </p:spPr>
        <p:txBody>
          <a:bodyPr lIns="0" tIns="0" rIns="0" bIns="0" rtlCol="0" anchor="t">
            <a:spAutoFit/>
          </a:bodyPr>
          <a:lstStyle/>
          <a:p>
            <a:pPr marL="630157" lvl="1" indent="-315079" algn="l">
              <a:lnSpc>
                <a:spcPts val="4378"/>
              </a:lnSpc>
              <a:buFont typeface="Arial"/>
              <a:buChar char="•"/>
            </a:pPr>
            <a:r>
              <a:rPr lang="en-US" sz="2918" spc="29" dirty="0">
                <a:solidFill>
                  <a:srgbClr val="022455"/>
                </a:solidFill>
                <a:latin typeface="Montserrat Light"/>
              </a:rPr>
              <a:t>“Nothing in this subpart precludes a recipient from placing a non-student employee respondent on administrative leave during the pendency of a grievance procedures that complies with 106.45.</a:t>
            </a:r>
          </a:p>
          <a:p>
            <a:pPr marL="630157" lvl="1" indent="-315079" algn="l">
              <a:lnSpc>
                <a:spcPts val="4378"/>
              </a:lnSpc>
              <a:buFont typeface="Arial"/>
              <a:buChar char="•"/>
            </a:pPr>
            <a:r>
              <a:rPr lang="en-US" sz="2918" spc="29" dirty="0">
                <a:solidFill>
                  <a:srgbClr val="022455"/>
                </a:solidFill>
                <a:latin typeface="Montserrat Light"/>
              </a:rPr>
              <a:t>This provision may not be construed to modify any rights under Section 504 of the Rehabilitation Act of 1973 or the Americans with Disabilities Act.”</a:t>
            </a:r>
          </a:p>
          <a:p>
            <a:pPr algn="l">
              <a:lnSpc>
                <a:spcPts val="4378"/>
              </a:lnSpc>
            </a:pPr>
            <a:endParaRPr lang="en-US" sz="2918" spc="29" dirty="0">
              <a:solidFill>
                <a:srgbClr val="022455"/>
              </a:solidFill>
              <a:latin typeface="Montserrat Light"/>
            </a:endParaRPr>
          </a:p>
          <a:p>
            <a:pPr marL="630157" lvl="1" indent="-315079" algn="l">
              <a:lnSpc>
                <a:spcPts val="4378"/>
              </a:lnSpc>
              <a:buFont typeface="Arial"/>
              <a:buChar char="•"/>
            </a:pPr>
            <a:r>
              <a:rPr lang="en-US" sz="2918" spc="29" dirty="0">
                <a:solidFill>
                  <a:srgbClr val="022455"/>
                </a:solidFill>
                <a:latin typeface="Montserrat Light"/>
              </a:rPr>
              <a:t>Collective bargaining implications</a:t>
            </a:r>
          </a:p>
          <a:p>
            <a:pPr marL="1260314" lvl="2" indent="-420105" algn="l">
              <a:lnSpc>
                <a:spcPts val="4378"/>
              </a:lnSpc>
              <a:buFont typeface="Arial"/>
              <a:buChar char="⚬"/>
            </a:pPr>
            <a:r>
              <a:rPr lang="en-US" sz="2918" spc="29" dirty="0">
                <a:solidFill>
                  <a:srgbClr val="022455"/>
                </a:solidFill>
                <a:latin typeface="Montserrat Light"/>
              </a:rPr>
              <a:t>Advisor + union rep</a:t>
            </a:r>
          </a:p>
          <a:p>
            <a:pPr marL="630157" lvl="1" indent="-315079" algn="l">
              <a:lnSpc>
                <a:spcPts val="4378"/>
              </a:lnSpc>
              <a:buFont typeface="Arial"/>
              <a:buChar char="•"/>
            </a:pPr>
            <a:r>
              <a:rPr lang="en-US" sz="2918" spc="29" dirty="0">
                <a:solidFill>
                  <a:srgbClr val="022455"/>
                </a:solidFill>
                <a:latin typeface="Montserrat Light"/>
              </a:rPr>
              <a:t>Statutory protections for employees</a:t>
            </a:r>
          </a:p>
          <a:p>
            <a:pPr algn="l">
              <a:lnSpc>
                <a:spcPts val="4252"/>
              </a:lnSpc>
            </a:pPr>
            <a:endParaRPr lang="en-US" sz="2918" spc="29" dirty="0">
              <a:solidFill>
                <a:srgbClr val="022455"/>
              </a:solidFill>
              <a:latin typeface="Montserrat Light"/>
            </a:endParaRPr>
          </a:p>
        </p:txBody>
      </p:sp>
      <p:sp>
        <p:nvSpPr>
          <p:cNvPr id="5" name="TextBox 5"/>
          <p:cNvSpPr txBox="1"/>
          <p:nvPr/>
        </p:nvSpPr>
        <p:spPr>
          <a:xfrm>
            <a:off x="8458200" y="1342072"/>
            <a:ext cx="6333449" cy="770255"/>
          </a:xfrm>
          <a:prstGeom prst="rect">
            <a:avLst/>
          </a:prstGeom>
        </p:spPr>
        <p:txBody>
          <a:bodyPr wrap="square" lIns="0" tIns="0" rIns="0" bIns="0" rtlCol="0" anchor="t">
            <a:spAutoFit/>
          </a:bodyPr>
          <a:lstStyle/>
          <a:p>
            <a:pPr algn="ctr">
              <a:lnSpc>
                <a:spcPts val="6369"/>
              </a:lnSpc>
            </a:pPr>
            <a:r>
              <a:rPr lang="en-US" sz="4400" dirty="0">
                <a:solidFill>
                  <a:srgbClr val="022455"/>
                </a:solidFill>
                <a:latin typeface="Merriweather Bold"/>
              </a:rPr>
              <a:t>Administrative Leave</a:t>
            </a:r>
          </a:p>
        </p:txBody>
      </p:sp>
      <p:grpSp>
        <p:nvGrpSpPr>
          <p:cNvPr id="10" name="Group 6">
            <a:extLst>
              <a:ext uri="{FF2B5EF4-FFF2-40B4-BE49-F238E27FC236}">
                <a16:creationId xmlns:a16="http://schemas.microsoft.com/office/drawing/2014/main" id="{EAF81AAC-B5BF-46F5-A3E2-D858D91590E1}"/>
              </a:ext>
            </a:extLst>
          </p:cNvPr>
          <p:cNvGrpSpPr/>
          <p:nvPr/>
        </p:nvGrpSpPr>
        <p:grpSpPr>
          <a:xfrm>
            <a:off x="0" y="9196665"/>
            <a:ext cx="18387538" cy="755055"/>
            <a:chOff x="0" y="0"/>
            <a:chExt cx="24926137" cy="1006740"/>
          </a:xfrm>
        </p:grpSpPr>
        <p:sp>
          <p:nvSpPr>
            <p:cNvPr id="11" name="AutoShape 7">
              <a:extLst>
                <a:ext uri="{FF2B5EF4-FFF2-40B4-BE49-F238E27FC236}">
                  <a16:creationId xmlns:a16="http://schemas.microsoft.com/office/drawing/2014/main" id="{D2F9F526-E8A3-449D-B9F3-A7B10E706281}"/>
                </a:ext>
              </a:extLst>
            </p:cNvPr>
            <p:cNvSpPr/>
            <p:nvPr/>
          </p:nvSpPr>
          <p:spPr>
            <a:xfrm>
              <a:off x="0" y="0"/>
              <a:ext cx="24926137" cy="131189"/>
            </a:xfrm>
            <a:prstGeom prst="rect">
              <a:avLst/>
            </a:prstGeom>
            <a:solidFill>
              <a:srgbClr val="022455"/>
            </a:solidFill>
          </p:spPr>
        </p:sp>
        <p:sp>
          <p:nvSpPr>
            <p:cNvPr id="12" name="TextBox 8">
              <a:extLst>
                <a:ext uri="{FF2B5EF4-FFF2-40B4-BE49-F238E27FC236}">
                  <a16:creationId xmlns:a16="http://schemas.microsoft.com/office/drawing/2014/main" id="{A7A6B930-A666-4563-8D85-977FBC5E163B}"/>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6">
            <a:extLst>
              <a:ext uri="{FF2B5EF4-FFF2-40B4-BE49-F238E27FC236}">
                <a16:creationId xmlns:a16="http://schemas.microsoft.com/office/drawing/2014/main" id="{0CF8AD5F-2527-403F-BBC0-BFB811DB05A8}"/>
              </a:ext>
            </a:extLst>
          </p:cNvPr>
          <p:cNvGrpSpPr/>
          <p:nvPr/>
        </p:nvGrpSpPr>
        <p:grpSpPr>
          <a:xfrm>
            <a:off x="0" y="9196665"/>
            <a:ext cx="18387538" cy="755055"/>
            <a:chOff x="0" y="0"/>
            <a:chExt cx="24926137" cy="1006740"/>
          </a:xfrm>
        </p:grpSpPr>
        <p:sp>
          <p:nvSpPr>
            <p:cNvPr id="12" name="AutoShape 7">
              <a:extLst>
                <a:ext uri="{FF2B5EF4-FFF2-40B4-BE49-F238E27FC236}">
                  <a16:creationId xmlns:a16="http://schemas.microsoft.com/office/drawing/2014/main" id="{42959BE6-A37E-450C-8892-A1478E49BABE}"/>
                </a:ext>
              </a:extLst>
            </p:cNvPr>
            <p:cNvSpPr/>
            <p:nvPr/>
          </p:nvSpPr>
          <p:spPr>
            <a:xfrm>
              <a:off x="0" y="0"/>
              <a:ext cx="24926137" cy="131189"/>
            </a:xfrm>
            <a:prstGeom prst="rect">
              <a:avLst/>
            </a:prstGeom>
            <a:solidFill>
              <a:srgbClr val="022455"/>
            </a:solidFill>
          </p:spPr>
        </p:sp>
        <p:sp>
          <p:nvSpPr>
            <p:cNvPr id="13" name="TextBox 8">
              <a:extLst>
                <a:ext uri="{FF2B5EF4-FFF2-40B4-BE49-F238E27FC236}">
                  <a16:creationId xmlns:a16="http://schemas.microsoft.com/office/drawing/2014/main" id="{33C91689-4471-4C9D-A774-43DA07B7C68F}"/>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5" name="Group 5"/>
          <p:cNvGrpSpPr>
            <a:grpSpLocks noChangeAspect="1"/>
          </p:cNvGrpSpPr>
          <p:nvPr/>
        </p:nvGrpSpPr>
        <p:grpSpPr>
          <a:xfrm>
            <a:off x="13059055" y="0"/>
            <a:ext cx="5228945" cy="10287001"/>
            <a:chOff x="0" y="151411"/>
            <a:chExt cx="6350000" cy="5691921"/>
          </a:xfrm>
        </p:grpSpPr>
        <p:sp>
          <p:nvSpPr>
            <p:cNvPr id="6" name="Freeform 6"/>
            <p:cNvSpPr/>
            <p:nvPr/>
          </p:nvSpPr>
          <p:spPr>
            <a:xfrm>
              <a:off x="0" y="151411"/>
              <a:ext cx="6350000" cy="5691921"/>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7" name="Group 7"/>
          <p:cNvGrpSpPr/>
          <p:nvPr/>
        </p:nvGrpSpPr>
        <p:grpSpPr>
          <a:xfrm>
            <a:off x="13059055" y="0"/>
            <a:ext cx="5228945" cy="10287000"/>
            <a:chOff x="0" y="0"/>
            <a:chExt cx="1768803" cy="3479800"/>
          </a:xfrm>
        </p:grpSpPr>
        <p:sp>
          <p:nvSpPr>
            <p:cNvPr id="8" name="Freeform 8"/>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9" name="TextBox 9"/>
          <p:cNvSpPr txBox="1"/>
          <p:nvPr/>
        </p:nvSpPr>
        <p:spPr>
          <a:xfrm>
            <a:off x="920455" y="2153625"/>
            <a:ext cx="11336882" cy="4632550"/>
          </a:xfrm>
          <a:prstGeom prst="rect">
            <a:avLst/>
          </a:prstGeom>
        </p:spPr>
        <p:txBody>
          <a:bodyPr lIns="0" tIns="0" rIns="0" bIns="0" rtlCol="0" anchor="t">
            <a:spAutoFit/>
          </a:bodyPr>
          <a:lstStyle/>
          <a:p>
            <a:pPr algn="l">
              <a:lnSpc>
                <a:spcPts val="5426"/>
              </a:lnSpc>
            </a:pPr>
            <a:r>
              <a:rPr lang="en-US" sz="3200" dirty="0">
                <a:solidFill>
                  <a:srgbClr val="022455"/>
                </a:solidFill>
                <a:latin typeface="Montserrat Light"/>
              </a:rPr>
              <a:t>School must provide appeal process:</a:t>
            </a:r>
          </a:p>
          <a:p>
            <a:pPr marL="765794" lvl="1" indent="-382897" algn="l">
              <a:lnSpc>
                <a:spcPts val="5426"/>
              </a:lnSpc>
              <a:buFont typeface="Arial"/>
              <a:buChar char="•"/>
            </a:pPr>
            <a:r>
              <a:rPr lang="en-US" sz="3200" dirty="0">
                <a:solidFill>
                  <a:srgbClr val="022455"/>
                </a:solidFill>
                <a:latin typeface="Montserrat Light"/>
              </a:rPr>
              <a:t>For dismissal of the complaint; and</a:t>
            </a:r>
          </a:p>
          <a:p>
            <a:pPr marL="765794" lvl="1" indent="-382897" algn="l">
              <a:lnSpc>
                <a:spcPts val="5426"/>
              </a:lnSpc>
              <a:buFont typeface="Arial"/>
              <a:buChar char="•"/>
            </a:pPr>
            <a:endParaRPr lang="en-US" sz="3200" dirty="0">
              <a:solidFill>
                <a:srgbClr val="022455"/>
              </a:solidFill>
              <a:latin typeface="Montserrat Light"/>
            </a:endParaRPr>
          </a:p>
          <a:p>
            <a:pPr marL="765794" lvl="1" indent="-382897" algn="l">
              <a:lnSpc>
                <a:spcPts val="5426"/>
              </a:lnSpc>
              <a:buFont typeface="Arial"/>
              <a:buChar char="•"/>
            </a:pPr>
            <a:r>
              <a:rPr lang="en-US" sz="3200" dirty="0">
                <a:solidFill>
                  <a:srgbClr val="022455"/>
                </a:solidFill>
                <a:latin typeface="Montserrat Light"/>
              </a:rPr>
              <a:t>Equivalent to that offered in all comparable proceedings, if any, including proceedings related to discrimination complaints.</a:t>
            </a:r>
          </a:p>
          <a:p>
            <a:pPr algn="r">
              <a:lnSpc>
                <a:spcPts val="4508"/>
              </a:lnSpc>
            </a:pPr>
            <a:r>
              <a:rPr lang="en-US" dirty="0">
                <a:solidFill>
                  <a:srgbClr val="940019"/>
                </a:solidFill>
                <a:latin typeface="Montserrat Light" panose="020B0604020202020204" charset="0"/>
              </a:rPr>
              <a:t>§ 106.45</a:t>
            </a:r>
            <a:r>
              <a:rPr lang="en-US" dirty="0">
                <a:solidFill>
                  <a:srgbClr val="940019"/>
                </a:solidFill>
                <a:latin typeface="Montserrat Light" panose="020B0604020202020204" charset="0"/>
                <a:ea typeface="Montserrat Light Bold"/>
              </a:rPr>
              <a:t>(i)</a:t>
            </a:r>
          </a:p>
        </p:txBody>
      </p:sp>
      <p:sp>
        <p:nvSpPr>
          <p:cNvPr id="10" name="TextBox 10"/>
          <p:cNvSpPr txBox="1"/>
          <p:nvPr/>
        </p:nvSpPr>
        <p:spPr>
          <a:xfrm>
            <a:off x="118736" y="573786"/>
            <a:ext cx="12940319" cy="843308"/>
          </a:xfrm>
          <a:prstGeom prst="rect">
            <a:avLst/>
          </a:prstGeom>
        </p:spPr>
        <p:txBody>
          <a:bodyPr lIns="0" tIns="0" rIns="0" bIns="0" rtlCol="0" anchor="t">
            <a:spAutoFit/>
          </a:bodyPr>
          <a:lstStyle/>
          <a:p>
            <a:pPr algn="ctr">
              <a:lnSpc>
                <a:spcPts val="7056"/>
              </a:lnSpc>
            </a:pPr>
            <a:r>
              <a:rPr lang="en-US" sz="4400" spc="50" dirty="0">
                <a:solidFill>
                  <a:srgbClr val="022455"/>
                </a:solidFill>
                <a:latin typeface="Merriweather Bold"/>
              </a:rPr>
              <a:t>Appeals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0" y="9105901"/>
            <a:ext cx="18288000" cy="152400"/>
          </a:xfrm>
          <a:prstGeom prst="rect">
            <a:avLst/>
          </a:prstGeom>
          <a:solidFill>
            <a:srgbClr val="940019"/>
          </a:solidFill>
        </p:spPr>
      </p:sp>
      <p:sp>
        <p:nvSpPr>
          <p:cNvPr id="3" name="Freeform 3"/>
          <p:cNvSpPr/>
          <p:nvPr/>
        </p:nvSpPr>
        <p:spPr>
          <a:xfrm>
            <a:off x="7313740" y="1028700"/>
            <a:ext cx="3660520" cy="3660520"/>
          </a:xfrm>
          <a:custGeom>
            <a:avLst/>
            <a:gdLst/>
            <a:ahLst/>
            <a:cxnLst/>
            <a:rect l="l" t="t" r="r" b="b"/>
            <a:pathLst>
              <a:path w="3660520" h="3660520">
                <a:moveTo>
                  <a:pt x="0" y="0"/>
                </a:moveTo>
                <a:lnTo>
                  <a:pt x="3660520" y="0"/>
                </a:lnTo>
                <a:lnTo>
                  <a:pt x="3660520" y="3660520"/>
                </a:lnTo>
                <a:lnTo>
                  <a:pt x="0" y="3660520"/>
                </a:lnTo>
                <a:lnTo>
                  <a:pt x="0" y="0"/>
                </a:lnTo>
                <a:close/>
              </a:path>
            </a:pathLst>
          </a:custGeom>
          <a:blipFill>
            <a:blip r:embed="rId2"/>
            <a:stretch>
              <a:fillRect/>
            </a:stretch>
          </a:blipFill>
        </p:spPr>
      </p:sp>
      <p:sp>
        <p:nvSpPr>
          <p:cNvPr id="4" name="TextBox 4"/>
          <p:cNvSpPr txBox="1"/>
          <p:nvPr/>
        </p:nvSpPr>
        <p:spPr>
          <a:xfrm>
            <a:off x="1232476" y="9555480"/>
            <a:ext cx="15823048" cy="396240"/>
          </a:xfrm>
          <a:prstGeom prst="rect">
            <a:avLst/>
          </a:prstGeom>
        </p:spPr>
        <p:txBody>
          <a:bodyPr lIns="0" tIns="0" rIns="0" bIns="0" rtlCol="0" anchor="t">
            <a:spAutoFit/>
          </a:bodyPr>
          <a:lstStyle/>
          <a:p>
            <a:pPr algn="r">
              <a:lnSpc>
                <a:spcPts val="3359"/>
              </a:lnSpc>
            </a:pPr>
            <a:r>
              <a:rPr lang="en-US" sz="2400" spc="192" dirty="0">
                <a:solidFill>
                  <a:srgbClr val="FFFFFF"/>
                </a:solidFill>
                <a:latin typeface="Montserrat 1"/>
              </a:rPr>
              <a:t>Appel, Yost &amp; Zee LLP</a:t>
            </a:r>
          </a:p>
        </p:txBody>
      </p:sp>
      <p:grpSp>
        <p:nvGrpSpPr>
          <p:cNvPr id="5" name="Group 5"/>
          <p:cNvGrpSpPr/>
          <p:nvPr/>
        </p:nvGrpSpPr>
        <p:grpSpPr>
          <a:xfrm>
            <a:off x="1981200" y="4689220"/>
            <a:ext cx="14554200" cy="2220789"/>
            <a:chOff x="-2357944" y="-66675"/>
            <a:chExt cx="17962055" cy="2961052"/>
          </a:xfrm>
        </p:grpSpPr>
        <p:sp>
          <p:nvSpPr>
            <p:cNvPr id="6" name="TextBox 6"/>
            <p:cNvSpPr txBox="1"/>
            <p:nvPr/>
          </p:nvSpPr>
          <p:spPr>
            <a:xfrm>
              <a:off x="395607" y="2249217"/>
              <a:ext cx="14812898" cy="645160"/>
            </a:xfrm>
            <a:prstGeom prst="rect">
              <a:avLst/>
            </a:prstGeom>
          </p:spPr>
          <p:txBody>
            <a:bodyPr lIns="0" tIns="0" rIns="0" bIns="0" rtlCol="0" anchor="t">
              <a:spAutoFit/>
            </a:bodyPr>
            <a:lstStyle/>
            <a:p>
              <a:pPr algn="ctr">
                <a:lnSpc>
                  <a:spcPts val="4200"/>
                </a:lnSpc>
              </a:pPr>
              <a:endParaRPr dirty="0"/>
            </a:p>
          </p:txBody>
        </p:sp>
        <p:sp>
          <p:nvSpPr>
            <p:cNvPr id="7" name="TextBox 7"/>
            <p:cNvSpPr txBox="1"/>
            <p:nvPr/>
          </p:nvSpPr>
          <p:spPr>
            <a:xfrm>
              <a:off x="-2357944" y="-66675"/>
              <a:ext cx="17962055" cy="1491690"/>
            </a:xfrm>
            <a:prstGeom prst="rect">
              <a:avLst/>
            </a:prstGeom>
          </p:spPr>
          <p:txBody>
            <a:bodyPr wrap="square" lIns="0" tIns="0" rIns="0" bIns="0" rtlCol="0" anchor="t">
              <a:spAutoFit/>
            </a:bodyPr>
            <a:lstStyle/>
            <a:p>
              <a:pPr algn="ctr">
                <a:lnSpc>
                  <a:spcPts val="9169"/>
                </a:lnSpc>
              </a:pPr>
              <a:r>
                <a:rPr lang="en-US" sz="6999" spc="202" dirty="0">
                  <a:solidFill>
                    <a:srgbClr val="FFFFFF"/>
                  </a:solidFill>
                  <a:latin typeface="Merriweather"/>
                </a:rPr>
                <a:t>Students with Disabilities</a:t>
              </a: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F6776C-B8EB-4B17-ADAD-799030CA4916}"/>
              </a:ext>
            </a:extLst>
          </p:cNvPr>
          <p:cNvSpPr/>
          <p:nvPr/>
        </p:nvSpPr>
        <p:spPr>
          <a:xfrm>
            <a:off x="0" y="0"/>
            <a:ext cx="5715000" cy="10287000"/>
          </a:xfrm>
          <a:prstGeom prst="rect">
            <a:avLst/>
          </a:prstGeom>
          <a:solidFill>
            <a:srgbClr val="0224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utoShape 2"/>
          <p:cNvSpPr/>
          <p:nvPr/>
        </p:nvSpPr>
        <p:spPr>
          <a:xfrm>
            <a:off x="4671538" y="0"/>
            <a:ext cx="13716000"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7782" r="-7782"/>
            </a:stretch>
          </a:blipFill>
        </p:spPr>
      </p:sp>
      <p:sp>
        <p:nvSpPr>
          <p:cNvPr id="4" name="TextBox 4"/>
          <p:cNvSpPr txBox="1"/>
          <p:nvPr/>
        </p:nvSpPr>
        <p:spPr>
          <a:xfrm>
            <a:off x="7087264" y="2733368"/>
            <a:ext cx="10946685" cy="5459016"/>
          </a:xfrm>
          <a:prstGeom prst="rect">
            <a:avLst/>
          </a:prstGeom>
        </p:spPr>
        <p:txBody>
          <a:bodyPr lIns="0" tIns="0" rIns="0" bIns="0" rtlCol="0" anchor="t">
            <a:spAutoFit/>
          </a:bodyPr>
          <a:lstStyle/>
          <a:p>
            <a:pPr marL="694927" lvl="1" indent="-347464" algn="l">
              <a:lnSpc>
                <a:spcPts val="4828"/>
              </a:lnSpc>
              <a:buFont typeface="Arial"/>
              <a:buChar char="•"/>
            </a:pPr>
            <a:r>
              <a:rPr lang="en-US" sz="3218" spc="32" dirty="0">
                <a:solidFill>
                  <a:srgbClr val="022455"/>
                </a:solidFill>
                <a:latin typeface="Montserrat Light"/>
              </a:rPr>
              <a:t>"Borderline" conduct</a:t>
            </a:r>
          </a:p>
          <a:p>
            <a:pPr marL="694927" lvl="1" indent="-347464" algn="l">
              <a:lnSpc>
                <a:spcPts val="4828"/>
              </a:lnSpc>
              <a:buFont typeface="Arial"/>
              <a:buChar char="•"/>
            </a:pPr>
            <a:r>
              <a:rPr lang="en-US" sz="3218" spc="32" dirty="0">
                <a:solidFill>
                  <a:srgbClr val="022455"/>
                </a:solidFill>
                <a:latin typeface="Montserrat Light"/>
              </a:rPr>
              <a:t>Disciplinary Decision </a:t>
            </a:r>
          </a:p>
          <a:p>
            <a:pPr marL="1389854" lvl="2" indent="-463285" algn="l">
              <a:lnSpc>
                <a:spcPts val="4828"/>
              </a:lnSpc>
              <a:buFont typeface="Arial"/>
              <a:buChar char="⚬"/>
            </a:pPr>
            <a:r>
              <a:rPr lang="en-US" sz="3218" spc="32" dirty="0">
                <a:solidFill>
                  <a:srgbClr val="022455"/>
                </a:solidFill>
                <a:latin typeface="Montserrat Light"/>
              </a:rPr>
              <a:t>Exhaustion of remedies</a:t>
            </a:r>
          </a:p>
          <a:p>
            <a:pPr marL="1389854" lvl="2" indent="-463285" algn="l">
              <a:lnSpc>
                <a:spcPts val="4828"/>
              </a:lnSpc>
              <a:buFont typeface="Arial"/>
              <a:buChar char="⚬"/>
            </a:pPr>
            <a:r>
              <a:rPr lang="en-US" sz="3218" spc="32" dirty="0">
                <a:solidFill>
                  <a:srgbClr val="022455"/>
                </a:solidFill>
                <a:latin typeface="Montserrat Light"/>
              </a:rPr>
              <a:t>Concurrent proceedings</a:t>
            </a:r>
          </a:p>
          <a:p>
            <a:pPr marL="694927" lvl="1" indent="-347464" algn="l">
              <a:lnSpc>
                <a:spcPts val="4828"/>
              </a:lnSpc>
              <a:buFont typeface="Arial"/>
              <a:buChar char="•"/>
            </a:pPr>
            <a:r>
              <a:rPr lang="en-US" sz="3218" spc="32" dirty="0">
                <a:solidFill>
                  <a:srgbClr val="022455"/>
                </a:solidFill>
                <a:latin typeface="Montserrat Light"/>
              </a:rPr>
              <a:t>Parental Participation</a:t>
            </a:r>
          </a:p>
          <a:p>
            <a:pPr marL="694927" lvl="1" indent="-347464" algn="l">
              <a:lnSpc>
                <a:spcPts val="4828"/>
              </a:lnSpc>
              <a:buFont typeface="Arial"/>
              <a:buChar char="•"/>
            </a:pPr>
            <a:r>
              <a:rPr lang="en-US" sz="3218" spc="32" dirty="0">
                <a:solidFill>
                  <a:srgbClr val="022455"/>
                </a:solidFill>
                <a:latin typeface="Montserrat Light"/>
              </a:rPr>
              <a:t>Child Find</a:t>
            </a:r>
          </a:p>
          <a:p>
            <a:pPr marL="694927" lvl="1" indent="-347464" algn="l">
              <a:lnSpc>
                <a:spcPts val="4828"/>
              </a:lnSpc>
              <a:buFont typeface="Arial"/>
              <a:buChar char="•"/>
            </a:pPr>
            <a:r>
              <a:rPr lang="en-US" sz="3218" spc="32" dirty="0">
                <a:solidFill>
                  <a:srgbClr val="022455"/>
                </a:solidFill>
                <a:latin typeface="Montserrat Light"/>
              </a:rPr>
              <a:t>Identified parties</a:t>
            </a:r>
          </a:p>
          <a:p>
            <a:pPr marL="1389854" lvl="2" indent="-463285" algn="l">
              <a:lnSpc>
                <a:spcPts val="4828"/>
              </a:lnSpc>
              <a:buFont typeface="Arial"/>
              <a:buChar char="⚬"/>
            </a:pPr>
            <a:r>
              <a:rPr lang="en-US" sz="3218" spc="32" dirty="0">
                <a:solidFill>
                  <a:srgbClr val="022455"/>
                </a:solidFill>
                <a:latin typeface="Montserrat Light"/>
              </a:rPr>
              <a:t>One party</a:t>
            </a:r>
          </a:p>
          <a:p>
            <a:pPr marL="1389854" lvl="2" indent="-463285" algn="l">
              <a:lnSpc>
                <a:spcPts val="4828"/>
              </a:lnSpc>
              <a:buFont typeface="Arial"/>
              <a:buChar char="⚬"/>
            </a:pPr>
            <a:r>
              <a:rPr lang="en-US" sz="3218" spc="32" dirty="0">
                <a:solidFill>
                  <a:srgbClr val="022455"/>
                </a:solidFill>
                <a:latin typeface="Montserrat Light"/>
              </a:rPr>
              <a:t>Both parties</a:t>
            </a:r>
          </a:p>
        </p:txBody>
      </p:sp>
      <p:sp>
        <p:nvSpPr>
          <p:cNvPr id="5" name="TextBox 5"/>
          <p:cNvSpPr txBox="1"/>
          <p:nvPr/>
        </p:nvSpPr>
        <p:spPr>
          <a:xfrm>
            <a:off x="6537714" y="1273072"/>
            <a:ext cx="10515600" cy="863313"/>
          </a:xfrm>
          <a:prstGeom prst="rect">
            <a:avLst/>
          </a:prstGeom>
        </p:spPr>
        <p:txBody>
          <a:bodyPr wrap="square" lIns="0" tIns="0" rIns="0" bIns="0" rtlCol="0" anchor="t">
            <a:spAutoFit/>
          </a:bodyPr>
          <a:lstStyle/>
          <a:p>
            <a:pPr algn="ctr">
              <a:lnSpc>
                <a:spcPts val="7070"/>
              </a:lnSpc>
            </a:pPr>
            <a:r>
              <a:rPr lang="en-US" sz="4400" dirty="0">
                <a:solidFill>
                  <a:srgbClr val="022455"/>
                </a:solidFill>
                <a:latin typeface="Merriweather Bold"/>
              </a:rPr>
              <a:t>Flash</a:t>
            </a:r>
            <a:r>
              <a:rPr lang="en-US" sz="5400" dirty="0">
                <a:solidFill>
                  <a:srgbClr val="022455"/>
                </a:solidFill>
                <a:latin typeface="Merriweather Bold"/>
              </a:rPr>
              <a:t> </a:t>
            </a:r>
            <a:r>
              <a:rPr lang="en-US" sz="4400" dirty="0">
                <a:solidFill>
                  <a:srgbClr val="022455"/>
                </a:solidFill>
                <a:latin typeface="Merriweather Bold"/>
              </a:rPr>
              <a:t>Points &amp; Special Problems</a:t>
            </a:r>
            <a:endParaRPr lang="en-US" sz="5400" dirty="0">
              <a:solidFill>
                <a:srgbClr val="022455"/>
              </a:solidFill>
              <a:latin typeface="Merriweather Bold"/>
            </a:endParaRPr>
          </a:p>
        </p:txBody>
      </p:sp>
      <p:grpSp>
        <p:nvGrpSpPr>
          <p:cNvPr id="10" name="Group 6">
            <a:extLst>
              <a:ext uri="{FF2B5EF4-FFF2-40B4-BE49-F238E27FC236}">
                <a16:creationId xmlns:a16="http://schemas.microsoft.com/office/drawing/2014/main" id="{66F64EC4-B2DF-4492-BBB1-FCA0F439C1FF}"/>
              </a:ext>
            </a:extLst>
          </p:cNvPr>
          <p:cNvGrpSpPr/>
          <p:nvPr/>
        </p:nvGrpSpPr>
        <p:grpSpPr>
          <a:xfrm>
            <a:off x="0" y="9196665"/>
            <a:ext cx="18387538" cy="755055"/>
            <a:chOff x="0" y="0"/>
            <a:chExt cx="24926137" cy="1006740"/>
          </a:xfrm>
        </p:grpSpPr>
        <p:sp>
          <p:nvSpPr>
            <p:cNvPr id="11" name="AutoShape 7">
              <a:extLst>
                <a:ext uri="{FF2B5EF4-FFF2-40B4-BE49-F238E27FC236}">
                  <a16:creationId xmlns:a16="http://schemas.microsoft.com/office/drawing/2014/main" id="{8BD53331-A9E6-4737-B767-843504766C74}"/>
                </a:ext>
              </a:extLst>
            </p:cNvPr>
            <p:cNvSpPr/>
            <p:nvPr/>
          </p:nvSpPr>
          <p:spPr>
            <a:xfrm>
              <a:off x="0" y="0"/>
              <a:ext cx="24926137" cy="131189"/>
            </a:xfrm>
            <a:prstGeom prst="rect">
              <a:avLst/>
            </a:prstGeom>
            <a:solidFill>
              <a:srgbClr val="022455"/>
            </a:solidFill>
          </p:spPr>
        </p:sp>
        <p:sp>
          <p:nvSpPr>
            <p:cNvPr id="12" name="TextBox 8">
              <a:extLst>
                <a:ext uri="{FF2B5EF4-FFF2-40B4-BE49-F238E27FC236}">
                  <a16:creationId xmlns:a16="http://schemas.microsoft.com/office/drawing/2014/main" id="{01080ED3-31D8-4F4D-B998-CD9D24B0D6B8}"/>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12E88631-33F1-4164-9735-D0A85D4AA51F}"/>
              </a:ext>
            </a:extLst>
          </p:cNvPr>
          <p:cNvGrpSpPr/>
          <p:nvPr/>
        </p:nvGrpSpPr>
        <p:grpSpPr>
          <a:xfrm>
            <a:off x="0" y="9196665"/>
            <a:ext cx="18387538" cy="755055"/>
            <a:chOff x="0" y="0"/>
            <a:chExt cx="24926137" cy="1006740"/>
          </a:xfrm>
        </p:grpSpPr>
        <p:sp>
          <p:nvSpPr>
            <p:cNvPr id="9" name="AutoShape 7">
              <a:extLst>
                <a:ext uri="{FF2B5EF4-FFF2-40B4-BE49-F238E27FC236}">
                  <a16:creationId xmlns:a16="http://schemas.microsoft.com/office/drawing/2014/main" id="{FAB70197-227F-4458-84F7-190E3C43A91A}"/>
                </a:ext>
              </a:extLst>
            </p:cNvPr>
            <p:cNvSpPr/>
            <p:nvPr/>
          </p:nvSpPr>
          <p:spPr>
            <a:xfrm>
              <a:off x="0" y="0"/>
              <a:ext cx="24926137" cy="131189"/>
            </a:xfrm>
            <a:prstGeom prst="rect">
              <a:avLst/>
            </a:prstGeom>
            <a:solidFill>
              <a:srgbClr val="022455"/>
            </a:solidFill>
          </p:spPr>
        </p:sp>
        <p:sp>
          <p:nvSpPr>
            <p:cNvPr id="10" name="TextBox 8">
              <a:extLst>
                <a:ext uri="{FF2B5EF4-FFF2-40B4-BE49-F238E27FC236}">
                  <a16:creationId xmlns:a16="http://schemas.microsoft.com/office/drawing/2014/main" id="{91D06D40-2FF3-4A07-B434-CD3ADFF6C115}"/>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grpSp>
        <p:nvGrpSpPr>
          <p:cNvPr id="3" name="Group 3"/>
          <p:cNvGrpSpPr>
            <a:grpSpLocks noChangeAspect="1"/>
          </p:cNvGrpSpPr>
          <p:nvPr/>
        </p:nvGrpSpPr>
        <p:grpSpPr>
          <a:xfrm>
            <a:off x="13059055" y="-1"/>
            <a:ext cx="5228945" cy="10286999"/>
            <a:chOff x="0" y="0"/>
            <a:chExt cx="6350000" cy="5830955"/>
          </a:xfrm>
        </p:grpSpPr>
        <p:sp>
          <p:nvSpPr>
            <p:cNvPr id="4" name="Freeform 4"/>
            <p:cNvSpPr/>
            <p:nvPr/>
          </p:nvSpPr>
          <p:spPr>
            <a:xfrm>
              <a:off x="0" y="0"/>
              <a:ext cx="6350000" cy="5830955"/>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5" name="Group 5"/>
          <p:cNvGrpSpPr/>
          <p:nvPr/>
        </p:nvGrpSpPr>
        <p:grpSpPr>
          <a:xfrm>
            <a:off x="13059055" y="0"/>
            <a:ext cx="5228945" cy="10287000"/>
            <a:chOff x="0" y="0"/>
            <a:chExt cx="1768803" cy="3479800"/>
          </a:xfrm>
        </p:grpSpPr>
        <p:sp>
          <p:nvSpPr>
            <p:cNvPr id="6" name="Freeform 6"/>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graphicFrame>
        <p:nvGraphicFramePr>
          <p:cNvPr id="7" name="Table 7"/>
          <p:cNvGraphicFramePr>
            <a:graphicFrameLocks noGrp="1"/>
          </p:cNvGraphicFramePr>
          <p:nvPr/>
        </p:nvGraphicFramePr>
        <p:xfrm>
          <a:off x="1310110" y="722717"/>
          <a:ext cx="10553302" cy="8181975"/>
        </p:xfrm>
        <a:graphic>
          <a:graphicData uri="http://schemas.openxmlformats.org/drawingml/2006/table">
            <a:tbl>
              <a:tblPr/>
              <a:tblGrid>
                <a:gridCol w="5106559">
                  <a:extLst>
                    <a:ext uri="{9D8B030D-6E8A-4147-A177-3AD203B41FA5}">
                      <a16:colId xmlns:a16="http://schemas.microsoft.com/office/drawing/2014/main" val="20000"/>
                    </a:ext>
                  </a:extLst>
                </a:gridCol>
                <a:gridCol w="5446743">
                  <a:extLst>
                    <a:ext uri="{9D8B030D-6E8A-4147-A177-3AD203B41FA5}">
                      <a16:colId xmlns:a16="http://schemas.microsoft.com/office/drawing/2014/main" val="20001"/>
                    </a:ext>
                  </a:extLst>
                </a:gridCol>
              </a:tblGrid>
              <a:tr h="1550269">
                <a:tc>
                  <a:txBody>
                    <a:bodyPr/>
                    <a:lstStyle/>
                    <a:p>
                      <a:pPr algn="ctr">
                        <a:lnSpc>
                          <a:spcPts val="4199"/>
                        </a:lnSpc>
                        <a:defRPr/>
                      </a:pPr>
                      <a:r>
                        <a:rPr lang="en-US" sz="2999" dirty="0">
                          <a:solidFill>
                            <a:srgbClr val="022455"/>
                          </a:solidFill>
                          <a:latin typeface="Montserrat 2 Bold"/>
                        </a:rPr>
                        <a:t>Consent</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ctr">
                        <a:lnSpc>
                          <a:spcPts val="4199"/>
                        </a:lnSpc>
                        <a:defRPr/>
                      </a:pPr>
                      <a:r>
                        <a:rPr lang="en-US" sz="2999" dirty="0">
                          <a:solidFill>
                            <a:srgbClr val="022455"/>
                          </a:solidFill>
                          <a:latin typeface="Montserrat 2 Bold"/>
                        </a:rPr>
                        <a:t>Consent (Special Education)</a:t>
                      </a:r>
                      <a:endParaRPr lang="en-US" sz="1100" dirty="0"/>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0"/>
                  </a:ext>
                </a:extLst>
              </a:tr>
              <a:tr h="6631706">
                <a:tc>
                  <a:txBody>
                    <a:bodyPr/>
                    <a:lstStyle/>
                    <a:p>
                      <a:pPr algn="l">
                        <a:lnSpc>
                          <a:spcPts val="3639"/>
                        </a:lnSpc>
                        <a:defRPr/>
                      </a:pPr>
                      <a:r>
                        <a:rPr lang="en-US" sz="2599" dirty="0">
                          <a:solidFill>
                            <a:srgbClr val="022455"/>
                          </a:solidFill>
                          <a:latin typeface="Montserrat 2"/>
                        </a:rPr>
                        <a:t>Title IX Does not provide or require a definition for “consent.” </a:t>
                      </a:r>
                      <a:endParaRPr lang="en-US" sz="1100" dirty="0"/>
                    </a:p>
                    <a:p>
                      <a:pPr algn="r">
                        <a:lnSpc>
                          <a:spcPts val="2099"/>
                        </a:lnSpc>
                      </a:pPr>
                      <a:r>
                        <a:rPr lang="en-US" sz="1499" dirty="0">
                          <a:solidFill>
                            <a:srgbClr val="940019"/>
                          </a:solidFill>
                          <a:latin typeface="Montserrat 2 Bold"/>
                        </a:rPr>
                        <a:t>See generally 34 CFR 106.30</a:t>
                      </a:r>
                    </a:p>
                    <a:p>
                      <a:pPr algn="l">
                        <a:lnSpc>
                          <a:spcPts val="1400"/>
                        </a:lnSpc>
                      </a:pPr>
                      <a:endParaRPr lang="en-US" sz="1499" dirty="0">
                        <a:solidFill>
                          <a:srgbClr val="940019"/>
                        </a:solidFill>
                        <a:latin typeface="Montserrat 2 Bold"/>
                      </a:endParaRPr>
                    </a:p>
                    <a:p>
                      <a:pPr algn="l">
                        <a:lnSpc>
                          <a:spcPts val="3639"/>
                        </a:lnSpc>
                      </a:pPr>
                      <a:r>
                        <a:rPr lang="en-US" sz="2599" dirty="0">
                          <a:solidFill>
                            <a:srgbClr val="022455"/>
                          </a:solidFill>
                          <a:latin typeface="Montserrat 2"/>
                        </a:rPr>
                        <a:t>Any definition/ consideration of “consent” should be mindful of disability laws to ensure no conflict or violation.</a:t>
                      </a:r>
                    </a:p>
                    <a:p>
                      <a:pPr algn="r">
                        <a:lnSpc>
                          <a:spcPts val="2099"/>
                        </a:lnSpc>
                      </a:pPr>
                      <a:r>
                        <a:rPr lang="en-US" sz="1499" dirty="0">
                          <a:solidFill>
                            <a:srgbClr val="940019"/>
                          </a:solidFill>
                          <a:latin typeface="Montserrat 2 Bold"/>
                        </a:rPr>
                        <a:t>85 Fed. Reg. 30026 (2020).</a:t>
                      </a: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tc>
                  <a:txBody>
                    <a:bodyPr/>
                    <a:lstStyle/>
                    <a:p>
                      <a:pPr algn="l">
                        <a:lnSpc>
                          <a:spcPts val="3639"/>
                        </a:lnSpc>
                        <a:defRPr/>
                      </a:pPr>
                      <a:r>
                        <a:rPr lang="en-US" sz="2599" dirty="0">
                          <a:solidFill>
                            <a:srgbClr val="022455"/>
                          </a:solidFill>
                          <a:latin typeface="Montserrat 2"/>
                        </a:rPr>
                        <a:t>When reviewing a Title IX complaint, consider if disability has any impact on consent.</a:t>
                      </a:r>
                      <a:endParaRPr lang="en-US" sz="1100" dirty="0"/>
                    </a:p>
                    <a:p>
                      <a:pPr algn="l">
                        <a:lnSpc>
                          <a:spcPts val="1400"/>
                        </a:lnSpc>
                      </a:pPr>
                      <a:endParaRPr lang="en-US" sz="1100" dirty="0"/>
                    </a:p>
                    <a:p>
                      <a:pPr algn="l">
                        <a:lnSpc>
                          <a:spcPts val="3639"/>
                        </a:lnSpc>
                      </a:pPr>
                      <a:r>
                        <a:rPr lang="en-US" sz="2599" dirty="0">
                          <a:solidFill>
                            <a:srgbClr val="022455"/>
                          </a:solidFill>
                          <a:latin typeface="Montserrat 2"/>
                        </a:rPr>
                        <a:t>Special circumstances:</a:t>
                      </a:r>
                    </a:p>
                    <a:p>
                      <a:pPr marL="561337" lvl="1" indent="-280669" algn="l">
                        <a:lnSpc>
                          <a:spcPts val="3639"/>
                        </a:lnSpc>
                        <a:buFont typeface="Arial"/>
                        <a:buChar char="•"/>
                      </a:pPr>
                      <a:r>
                        <a:rPr lang="en-US" sz="2599" dirty="0">
                          <a:solidFill>
                            <a:srgbClr val="022455"/>
                          </a:solidFill>
                          <a:latin typeface="Montserrat 2"/>
                        </a:rPr>
                        <a:t>Non-verbal students and communication disabilities</a:t>
                      </a:r>
                    </a:p>
                    <a:p>
                      <a:pPr marL="561337" lvl="1" indent="-280669" algn="l">
                        <a:lnSpc>
                          <a:spcPts val="3639"/>
                        </a:lnSpc>
                        <a:buFont typeface="Arial"/>
                        <a:buChar char="•"/>
                      </a:pPr>
                      <a:r>
                        <a:rPr lang="en-US" sz="2599" dirty="0">
                          <a:solidFill>
                            <a:srgbClr val="022455"/>
                          </a:solidFill>
                          <a:latin typeface="Montserrat 2"/>
                        </a:rPr>
                        <a:t>Intellectual disabilities – Do they understand?</a:t>
                      </a:r>
                    </a:p>
                    <a:p>
                      <a:pPr marL="561337" lvl="1" indent="-280669" algn="l">
                        <a:lnSpc>
                          <a:spcPts val="3639"/>
                        </a:lnSpc>
                        <a:buFont typeface="Arial"/>
                        <a:buChar char="•"/>
                      </a:pPr>
                      <a:r>
                        <a:rPr lang="en-US" sz="2599" dirty="0">
                          <a:solidFill>
                            <a:srgbClr val="022455"/>
                          </a:solidFill>
                          <a:latin typeface="Montserrat 2"/>
                        </a:rPr>
                        <a:t>BE MINDFUL: High school years</a:t>
                      </a:r>
                    </a:p>
                    <a:p>
                      <a:pPr algn="l">
                        <a:lnSpc>
                          <a:spcPts val="3639"/>
                        </a:lnSpc>
                      </a:pPr>
                      <a:endParaRPr lang="en-US" sz="2599" dirty="0">
                        <a:solidFill>
                          <a:srgbClr val="022455"/>
                        </a:solidFill>
                        <a:latin typeface="Montserrat 2"/>
                      </a:endParaRPr>
                    </a:p>
                  </a:txBody>
                  <a:tcPr marL="190500" marR="190500" marT="190500" marB="190500" anchor="ctr">
                    <a:lnL w="38100" cap="flat" cmpd="sng" algn="ctr">
                      <a:solidFill>
                        <a:srgbClr val="022455"/>
                      </a:solidFill>
                      <a:prstDash val="solid"/>
                      <a:round/>
                      <a:headEnd type="none" w="med" len="med"/>
                      <a:tailEnd type="none" w="med" len="med"/>
                    </a:lnL>
                    <a:lnR w="38100" cap="flat" cmpd="sng" algn="ctr">
                      <a:solidFill>
                        <a:srgbClr val="022455"/>
                      </a:solidFill>
                      <a:prstDash val="solid"/>
                      <a:round/>
                      <a:headEnd type="none" w="med" len="med"/>
                      <a:tailEnd type="none" w="med" len="med"/>
                    </a:lnR>
                    <a:lnT w="38100" cap="flat" cmpd="sng" algn="ctr">
                      <a:solidFill>
                        <a:srgbClr val="022455"/>
                      </a:solidFill>
                      <a:prstDash val="solid"/>
                      <a:round/>
                      <a:headEnd type="none" w="med" len="med"/>
                      <a:tailEnd type="none" w="med" len="med"/>
                    </a:lnT>
                    <a:lnB w="38100" cap="flat" cmpd="sng" algn="ctr">
                      <a:solidFill>
                        <a:srgbClr val="02245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6">
            <a:extLst>
              <a:ext uri="{FF2B5EF4-FFF2-40B4-BE49-F238E27FC236}">
                <a16:creationId xmlns:a16="http://schemas.microsoft.com/office/drawing/2014/main" id="{9DE8D51F-14F9-4B57-81FF-9975AE830FA7}"/>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ABBA003C-9E0C-41AF-BCE7-E6BC2B1F1E75}"/>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70EB18BF-17D6-4075-9DD7-3038E8C71D88}"/>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
        <p:nvSpPr>
          <p:cNvPr id="2" name="TextBox 2"/>
          <p:cNvSpPr txBox="1"/>
          <p:nvPr/>
        </p:nvSpPr>
        <p:spPr>
          <a:xfrm>
            <a:off x="856727" y="2703990"/>
            <a:ext cx="10617722" cy="5480239"/>
          </a:xfrm>
          <a:prstGeom prst="rect">
            <a:avLst/>
          </a:prstGeom>
        </p:spPr>
        <p:txBody>
          <a:bodyPr lIns="0" tIns="0" rIns="0" bIns="0" rtlCol="0" anchor="t">
            <a:spAutoFit/>
          </a:bodyPr>
          <a:lstStyle/>
          <a:p>
            <a:pPr algn="l">
              <a:lnSpc>
                <a:spcPts val="4049"/>
              </a:lnSpc>
            </a:pPr>
            <a:r>
              <a:rPr lang="en-US" sz="2647" dirty="0">
                <a:solidFill>
                  <a:srgbClr val="022455"/>
                </a:solidFill>
                <a:latin typeface="Montserrat Light"/>
              </a:rPr>
              <a:t>Students with IEP 504 plans are subject to Title IX regulations just like general education students.</a:t>
            </a:r>
          </a:p>
          <a:p>
            <a:pPr algn="l">
              <a:lnSpc>
                <a:spcPts val="2519"/>
              </a:lnSpc>
            </a:pPr>
            <a:endParaRPr lang="en-US" sz="2647" dirty="0">
              <a:solidFill>
                <a:srgbClr val="022455"/>
              </a:solidFill>
              <a:latin typeface="Montserrat Light"/>
            </a:endParaRPr>
          </a:p>
          <a:p>
            <a:pPr algn="l">
              <a:lnSpc>
                <a:spcPts val="4049"/>
              </a:lnSpc>
            </a:pPr>
            <a:r>
              <a:rPr lang="en-US" sz="2647" dirty="0">
                <a:solidFill>
                  <a:srgbClr val="022455"/>
                </a:solidFill>
                <a:latin typeface="Montserrat Light Bold"/>
              </a:rPr>
              <a:t>THAT MEANS</a:t>
            </a:r>
            <a:r>
              <a:rPr lang="en-US" sz="2647" dirty="0">
                <a:solidFill>
                  <a:srgbClr val="022455"/>
                </a:solidFill>
                <a:latin typeface="Montserrat Light"/>
              </a:rPr>
              <a:t> - a student with an IEP/504 plan </a:t>
            </a:r>
            <a:r>
              <a:rPr lang="en-US" sz="2647" u="sng" dirty="0">
                <a:solidFill>
                  <a:srgbClr val="022455"/>
                </a:solidFill>
                <a:latin typeface="Montserrat Light"/>
              </a:rPr>
              <a:t>can be</a:t>
            </a:r>
            <a:r>
              <a:rPr lang="en-US" sz="2647" dirty="0">
                <a:solidFill>
                  <a:srgbClr val="022455"/>
                </a:solidFill>
                <a:latin typeface="Montserrat Light"/>
              </a:rPr>
              <a:t> emergency removed pursuant to Title IX.</a:t>
            </a:r>
          </a:p>
          <a:p>
            <a:pPr algn="l">
              <a:lnSpc>
                <a:spcPts val="2519"/>
              </a:lnSpc>
            </a:pPr>
            <a:endParaRPr lang="en-US" sz="2647" dirty="0">
              <a:solidFill>
                <a:srgbClr val="022455"/>
              </a:solidFill>
              <a:latin typeface="Montserrat Light"/>
            </a:endParaRPr>
          </a:p>
          <a:p>
            <a:pPr algn="l">
              <a:lnSpc>
                <a:spcPts val="4049"/>
              </a:lnSpc>
            </a:pPr>
            <a:r>
              <a:rPr lang="en-US" sz="2647" dirty="0">
                <a:solidFill>
                  <a:srgbClr val="022455"/>
                </a:solidFill>
                <a:latin typeface="Montserrat Light"/>
              </a:rPr>
              <a:t>But how do we still provide IDEA/504 protections?</a:t>
            </a:r>
          </a:p>
          <a:p>
            <a:pPr algn="l">
              <a:lnSpc>
                <a:spcPts val="2213"/>
              </a:lnSpc>
            </a:pPr>
            <a:endParaRPr lang="en-US" sz="2647" dirty="0">
              <a:solidFill>
                <a:srgbClr val="022455"/>
              </a:solidFill>
              <a:latin typeface="Montserrat Light"/>
            </a:endParaRPr>
          </a:p>
          <a:p>
            <a:pPr marL="571488" lvl="1" indent="-285744" algn="l">
              <a:lnSpc>
                <a:spcPts val="4049"/>
              </a:lnSpc>
              <a:buFont typeface="Arial"/>
              <a:buChar char="•"/>
            </a:pPr>
            <a:r>
              <a:rPr lang="en-US" sz="2647" dirty="0">
                <a:solidFill>
                  <a:srgbClr val="022455"/>
                </a:solidFill>
                <a:latin typeface="Montserrat Light Bold"/>
              </a:rPr>
              <a:t>NEW 34 CFR 106.44(g)(6)(i)</a:t>
            </a:r>
          </a:p>
          <a:p>
            <a:pPr marL="1142977" lvl="2" indent="-380992" algn="l">
              <a:lnSpc>
                <a:spcPts val="4049"/>
              </a:lnSpc>
              <a:buFont typeface="Arial"/>
              <a:buChar char="⚬"/>
            </a:pPr>
            <a:r>
              <a:rPr lang="en-US" sz="2647" dirty="0">
                <a:solidFill>
                  <a:srgbClr val="022455"/>
                </a:solidFill>
                <a:latin typeface="Montserrat Light"/>
              </a:rPr>
              <a:t>Title IX Coordinator must consult with at least one member of student’s IEP/504 team AND … </a:t>
            </a:r>
          </a:p>
          <a:p>
            <a:pPr marL="1714465" lvl="3" indent="-428616" algn="l">
              <a:lnSpc>
                <a:spcPts val="4049"/>
              </a:lnSpc>
              <a:buFont typeface="Arial"/>
              <a:buChar char="￭"/>
            </a:pPr>
            <a:r>
              <a:rPr lang="en-US" sz="2647" dirty="0">
                <a:solidFill>
                  <a:srgbClr val="940019"/>
                </a:solidFill>
                <a:latin typeface="Montserrat Light Bold"/>
              </a:rPr>
              <a:t>HOLD AN MDR!</a:t>
            </a:r>
          </a:p>
        </p:txBody>
      </p:sp>
      <p:grpSp>
        <p:nvGrpSpPr>
          <p:cNvPr id="4" name="Group 4"/>
          <p:cNvGrpSpPr>
            <a:grpSpLocks noChangeAspect="1"/>
          </p:cNvGrpSpPr>
          <p:nvPr/>
        </p:nvGrpSpPr>
        <p:grpSpPr>
          <a:xfrm>
            <a:off x="13059055" y="-1"/>
            <a:ext cx="5228945" cy="10302909"/>
            <a:chOff x="0" y="0"/>
            <a:chExt cx="6350000" cy="6350000"/>
          </a:xfrm>
        </p:grpSpPr>
        <p:sp>
          <p:nvSpPr>
            <p:cNvPr id="5" name="Freeform 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6" name="Group 6"/>
          <p:cNvGrpSpPr/>
          <p:nvPr/>
        </p:nvGrpSpPr>
        <p:grpSpPr>
          <a:xfrm>
            <a:off x="13059055" y="0"/>
            <a:ext cx="5228945" cy="10304969"/>
            <a:chOff x="0" y="0"/>
            <a:chExt cx="1768803" cy="3479800"/>
          </a:xfrm>
        </p:grpSpPr>
        <p:sp>
          <p:nvSpPr>
            <p:cNvPr id="7" name="Freeform 7"/>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8" name="TextBox 8"/>
          <p:cNvSpPr txBox="1"/>
          <p:nvPr/>
        </p:nvSpPr>
        <p:spPr>
          <a:xfrm>
            <a:off x="1028699" y="809892"/>
            <a:ext cx="11930817" cy="1543812"/>
          </a:xfrm>
          <a:prstGeom prst="rect">
            <a:avLst/>
          </a:prstGeom>
        </p:spPr>
        <p:txBody>
          <a:bodyPr wrap="square" lIns="0" tIns="0" rIns="0" bIns="0" rtlCol="0" anchor="t">
            <a:spAutoFit/>
          </a:bodyPr>
          <a:lstStyle/>
          <a:p>
            <a:pPr algn="l">
              <a:lnSpc>
                <a:spcPts val="6174"/>
              </a:lnSpc>
            </a:pPr>
            <a:r>
              <a:rPr lang="en-US" sz="4800" spc="44" dirty="0">
                <a:solidFill>
                  <a:srgbClr val="022455"/>
                </a:solidFill>
                <a:latin typeface="Merriweather Bold"/>
              </a:rPr>
              <a:t>Emergency Removal Under </a:t>
            </a:r>
          </a:p>
          <a:p>
            <a:pPr algn="l">
              <a:lnSpc>
                <a:spcPts val="6174"/>
              </a:lnSpc>
            </a:pPr>
            <a:r>
              <a:rPr lang="en-US" sz="4800" spc="44" dirty="0">
                <a:solidFill>
                  <a:srgbClr val="022455"/>
                </a:solidFill>
                <a:latin typeface="Merriweather Bold"/>
              </a:rPr>
              <a:t>IDEA/Section 504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4633945" y="0"/>
            <a:ext cx="13654055"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7620000" y="1193100"/>
            <a:ext cx="9045363" cy="864596"/>
          </a:xfrm>
          <a:prstGeom prst="rect">
            <a:avLst/>
          </a:prstGeom>
        </p:spPr>
        <p:txBody>
          <a:bodyPr wrap="square" lIns="0" tIns="0" rIns="0" bIns="0" rtlCol="0" anchor="t">
            <a:spAutoFit/>
          </a:bodyPr>
          <a:lstStyle/>
          <a:p>
            <a:pPr algn="ctr">
              <a:lnSpc>
                <a:spcPts val="7209"/>
              </a:lnSpc>
            </a:pPr>
            <a:r>
              <a:rPr lang="en-US" sz="4400" dirty="0">
                <a:solidFill>
                  <a:srgbClr val="022455"/>
                </a:solidFill>
                <a:latin typeface="Merriweather Bold"/>
              </a:rPr>
              <a:t>IDEA / 504 Considerations</a:t>
            </a:r>
          </a:p>
        </p:txBody>
      </p:sp>
      <p:sp>
        <p:nvSpPr>
          <p:cNvPr id="5" name="TextBox 5"/>
          <p:cNvSpPr txBox="1"/>
          <p:nvPr/>
        </p:nvSpPr>
        <p:spPr>
          <a:xfrm>
            <a:off x="7129649" y="2787875"/>
            <a:ext cx="10667959" cy="5489496"/>
          </a:xfrm>
          <a:prstGeom prst="rect">
            <a:avLst/>
          </a:prstGeom>
        </p:spPr>
        <p:txBody>
          <a:bodyPr lIns="0" tIns="0" rIns="0" bIns="0" rtlCol="0" anchor="t">
            <a:spAutoFit/>
          </a:bodyPr>
          <a:lstStyle/>
          <a:p>
            <a:pPr marL="630157" lvl="1" indent="-315079" algn="l">
              <a:lnSpc>
                <a:spcPts val="4378"/>
              </a:lnSpc>
              <a:buFont typeface="Arial"/>
              <a:buChar char="•"/>
            </a:pPr>
            <a:r>
              <a:rPr lang="en-US" sz="2918" spc="29" dirty="0">
                <a:solidFill>
                  <a:srgbClr val="022455"/>
                </a:solidFill>
                <a:latin typeface="Montserrat Light"/>
              </a:rPr>
              <a:t>Ensure that the Title IX Coordinator is consulting with at least one member of the IEP/504 team on supportive measures.</a:t>
            </a:r>
          </a:p>
          <a:p>
            <a:pPr marL="630157" lvl="1" indent="-315079" algn="l">
              <a:lnSpc>
                <a:spcPts val="4378"/>
              </a:lnSpc>
              <a:buFont typeface="Arial"/>
              <a:buChar char="•"/>
            </a:pPr>
            <a:r>
              <a:rPr lang="en-US" sz="2918" spc="29" dirty="0">
                <a:solidFill>
                  <a:srgbClr val="022455"/>
                </a:solidFill>
                <a:latin typeface="Montserrat Light"/>
              </a:rPr>
              <a:t>Ensure supportive measures do not conflict with services/supports in IEP/504 plan.</a:t>
            </a:r>
          </a:p>
          <a:p>
            <a:pPr marL="630157" lvl="1" indent="-315079" algn="l">
              <a:lnSpc>
                <a:spcPts val="4378"/>
              </a:lnSpc>
              <a:buFont typeface="Arial"/>
              <a:buChar char="•"/>
            </a:pPr>
            <a:r>
              <a:rPr lang="en-US" sz="2918" spc="29" dirty="0">
                <a:solidFill>
                  <a:srgbClr val="022455"/>
                </a:solidFill>
                <a:latin typeface="Montserrat Light"/>
              </a:rPr>
              <a:t>Ensure parent is included in discussion of supportive measures.</a:t>
            </a:r>
          </a:p>
          <a:p>
            <a:pPr marL="630157" lvl="1" indent="-315079" algn="l">
              <a:lnSpc>
                <a:spcPts val="4378"/>
              </a:lnSpc>
              <a:buFont typeface="Arial"/>
              <a:buChar char="•"/>
            </a:pPr>
            <a:r>
              <a:rPr lang="en-US" sz="2918" spc="29" dirty="0">
                <a:solidFill>
                  <a:srgbClr val="022455"/>
                </a:solidFill>
                <a:latin typeface="Montserrat Light"/>
              </a:rPr>
              <a:t>Determine if any portion of IEP/504 plan needs to be amended to account for ongoing supportive measures.</a:t>
            </a:r>
          </a:p>
        </p:txBody>
      </p:sp>
      <p:grpSp>
        <p:nvGrpSpPr>
          <p:cNvPr id="9" name="Group 6">
            <a:extLst>
              <a:ext uri="{FF2B5EF4-FFF2-40B4-BE49-F238E27FC236}">
                <a16:creationId xmlns:a16="http://schemas.microsoft.com/office/drawing/2014/main" id="{38430202-5883-4D5C-8F31-4021AAB9A20F}"/>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D86B51A3-97FB-4DC5-BEC1-C39D9ED688CE}"/>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C2A32933-7D6F-4462-A17A-67AF54287141}"/>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4633945" y="0"/>
            <a:ext cx="13654055"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8229600" y="991943"/>
            <a:ext cx="7823646" cy="935705"/>
          </a:xfrm>
          <a:prstGeom prst="rect">
            <a:avLst/>
          </a:prstGeom>
        </p:spPr>
        <p:txBody>
          <a:bodyPr wrap="square" lIns="0" tIns="0" rIns="0" bIns="0" rtlCol="0" anchor="t">
            <a:spAutoFit/>
          </a:bodyPr>
          <a:lstStyle/>
          <a:p>
            <a:pPr algn="ctr">
              <a:lnSpc>
                <a:spcPts val="8189"/>
              </a:lnSpc>
            </a:pPr>
            <a:r>
              <a:rPr lang="en-US" sz="4400" dirty="0">
                <a:solidFill>
                  <a:srgbClr val="022455"/>
                </a:solidFill>
                <a:latin typeface="Merriweather Bold"/>
              </a:rPr>
              <a:t>The Devil is in the details...</a:t>
            </a:r>
          </a:p>
        </p:txBody>
      </p:sp>
      <p:sp>
        <p:nvSpPr>
          <p:cNvPr id="5" name="TextBox 5"/>
          <p:cNvSpPr txBox="1"/>
          <p:nvPr/>
        </p:nvSpPr>
        <p:spPr>
          <a:xfrm>
            <a:off x="7391400" y="2613142"/>
            <a:ext cx="10439400" cy="3970382"/>
          </a:xfrm>
          <a:prstGeom prst="rect">
            <a:avLst/>
          </a:prstGeom>
        </p:spPr>
        <p:txBody>
          <a:bodyPr wrap="square" lIns="0" tIns="0" rIns="0" bIns="0" rtlCol="0" anchor="t">
            <a:spAutoFit/>
          </a:bodyPr>
          <a:lstStyle/>
          <a:p>
            <a:pPr marL="457200" indent="-457200" algn="l">
              <a:lnSpc>
                <a:spcPts val="4528"/>
              </a:lnSpc>
              <a:buFont typeface="Arial" panose="020B0604020202020204" pitchFamily="34" charset="0"/>
              <a:buChar char="•"/>
            </a:pPr>
            <a:r>
              <a:rPr lang="en-US" sz="3018" spc="30" dirty="0">
                <a:solidFill>
                  <a:srgbClr val="022455"/>
                </a:solidFill>
                <a:latin typeface="Montserrat Light"/>
              </a:rPr>
              <a:t>The placement of commas, colons, semi-colons, and the use of AND/OR is critical. </a:t>
            </a:r>
          </a:p>
          <a:p>
            <a:pPr algn="l">
              <a:lnSpc>
                <a:spcPts val="4528"/>
              </a:lnSpc>
            </a:pPr>
            <a:endParaRPr lang="en-US" sz="3018" spc="30" dirty="0">
              <a:solidFill>
                <a:srgbClr val="022455"/>
              </a:solidFill>
              <a:latin typeface="Montserrat Light"/>
            </a:endParaRPr>
          </a:p>
          <a:p>
            <a:pPr marL="457200" indent="-457200" algn="l">
              <a:lnSpc>
                <a:spcPts val="4528"/>
              </a:lnSpc>
              <a:buFont typeface="Arial" panose="020B0604020202020204" pitchFamily="34" charset="0"/>
              <a:buChar char="•"/>
            </a:pPr>
            <a:r>
              <a:rPr lang="en-US" sz="3018" spc="30" dirty="0">
                <a:solidFill>
                  <a:srgbClr val="022455"/>
                </a:solidFill>
                <a:latin typeface="Montserrat Light"/>
              </a:rPr>
              <a:t>When reading and attempting to understand, the entire intent of a section can be changed with the misplacement/misunderstanding of punctuation or grammar. </a:t>
            </a:r>
          </a:p>
        </p:txBody>
      </p:sp>
      <p:grpSp>
        <p:nvGrpSpPr>
          <p:cNvPr id="9" name="Group 6">
            <a:extLst>
              <a:ext uri="{FF2B5EF4-FFF2-40B4-BE49-F238E27FC236}">
                <a16:creationId xmlns:a16="http://schemas.microsoft.com/office/drawing/2014/main" id="{9F5B560C-80AD-4874-A55A-B93E1A93607B}"/>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52A71578-3D90-4E53-92A4-D8EE26E9B9EE}"/>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13E18A63-6832-4557-B3AA-71662CA20099}"/>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18875872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6">
            <a:extLst>
              <a:ext uri="{FF2B5EF4-FFF2-40B4-BE49-F238E27FC236}">
                <a16:creationId xmlns:a16="http://schemas.microsoft.com/office/drawing/2014/main" id="{DE9F25CB-892C-4E92-821D-92B4AE5A38F3}"/>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1ADBEA34-503C-4D1E-9D85-EADAB5DC93AA}"/>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C1128BFB-3DDD-462F-A101-8B947CBC9C85}"/>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
        <p:nvSpPr>
          <p:cNvPr id="2" name="TextBox 2"/>
          <p:cNvSpPr txBox="1"/>
          <p:nvPr/>
        </p:nvSpPr>
        <p:spPr>
          <a:xfrm>
            <a:off x="762000" y="2208816"/>
            <a:ext cx="10758427" cy="5516447"/>
          </a:xfrm>
          <a:prstGeom prst="rect">
            <a:avLst/>
          </a:prstGeom>
        </p:spPr>
        <p:txBody>
          <a:bodyPr lIns="0" tIns="0" rIns="0" bIns="0" rtlCol="0" anchor="t">
            <a:spAutoFit/>
          </a:bodyPr>
          <a:lstStyle/>
          <a:p>
            <a:pPr algn="l">
              <a:lnSpc>
                <a:spcPts val="4661"/>
              </a:lnSpc>
            </a:pPr>
            <a:r>
              <a:rPr lang="en-US" sz="3046" dirty="0">
                <a:solidFill>
                  <a:srgbClr val="022455"/>
                </a:solidFill>
                <a:latin typeface="Montserrat Light"/>
              </a:rPr>
              <a:t>If the conduct subject to discipline was caused by, or had a direct or substantial relationship to the child’s disability.</a:t>
            </a:r>
          </a:p>
          <a:p>
            <a:pPr algn="r">
              <a:lnSpc>
                <a:spcPts val="2601"/>
              </a:lnSpc>
            </a:pPr>
            <a:r>
              <a:rPr lang="en-US" sz="1700" dirty="0">
                <a:solidFill>
                  <a:srgbClr val="940019"/>
                </a:solidFill>
                <a:latin typeface="Montserrat Light Bold"/>
              </a:rPr>
              <a:t>20 USC 1415(k)(1)(E)(I)</a:t>
            </a:r>
          </a:p>
          <a:p>
            <a:pPr algn="r">
              <a:lnSpc>
                <a:spcPts val="2906"/>
              </a:lnSpc>
            </a:pPr>
            <a:endParaRPr lang="en-US" sz="1700" dirty="0">
              <a:solidFill>
                <a:srgbClr val="940019"/>
              </a:solidFill>
              <a:latin typeface="Montserrat Light Bold"/>
            </a:endParaRPr>
          </a:p>
          <a:p>
            <a:pPr algn="l">
              <a:lnSpc>
                <a:spcPts val="4666"/>
              </a:lnSpc>
            </a:pPr>
            <a:r>
              <a:rPr lang="en-US" sz="3050" dirty="0">
                <a:solidFill>
                  <a:srgbClr val="022455"/>
                </a:solidFill>
                <a:latin typeface="Montserrat Light"/>
              </a:rPr>
              <a:t>If the conduct in question was the direct result of the school’s failure to implement the IEP.</a:t>
            </a:r>
          </a:p>
          <a:p>
            <a:pPr algn="r">
              <a:lnSpc>
                <a:spcPts val="2601"/>
              </a:lnSpc>
            </a:pPr>
            <a:r>
              <a:rPr lang="en-US" sz="1700" dirty="0">
                <a:solidFill>
                  <a:srgbClr val="940019"/>
                </a:solidFill>
                <a:latin typeface="Montserrat Light Bold"/>
              </a:rPr>
              <a:t>20 USC 1415(k)(1)(E)(II)</a:t>
            </a:r>
          </a:p>
          <a:p>
            <a:pPr algn="r">
              <a:lnSpc>
                <a:spcPts val="2601"/>
              </a:lnSpc>
            </a:pPr>
            <a:endParaRPr lang="en-US" sz="1700" dirty="0">
              <a:solidFill>
                <a:srgbClr val="940019"/>
              </a:solidFill>
              <a:latin typeface="Montserrat Light Bold"/>
            </a:endParaRPr>
          </a:p>
          <a:p>
            <a:pPr algn="just">
              <a:lnSpc>
                <a:spcPts val="4666"/>
              </a:lnSpc>
            </a:pPr>
            <a:r>
              <a:rPr lang="en-US" sz="3050" dirty="0">
                <a:solidFill>
                  <a:srgbClr val="022455"/>
                </a:solidFill>
                <a:latin typeface="Montserrat Light"/>
              </a:rPr>
              <a:t>If the answer to either of the above questions is “yes,” the behavior is a manifestation.</a:t>
            </a:r>
          </a:p>
        </p:txBody>
      </p:sp>
      <p:grpSp>
        <p:nvGrpSpPr>
          <p:cNvPr id="4" name="Group 4"/>
          <p:cNvGrpSpPr>
            <a:grpSpLocks noChangeAspect="1"/>
          </p:cNvGrpSpPr>
          <p:nvPr/>
        </p:nvGrpSpPr>
        <p:grpSpPr>
          <a:xfrm>
            <a:off x="13059055" y="0"/>
            <a:ext cx="5228945" cy="10287000"/>
            <a:chOff x="0" y="0"/>
            <a:chExt cx="6350000" cy="6350000"/>
          </a:xfrm>
        </p:grpSpPr>
        <p:sp>
          <p:nvSpPr>
            <p:cNvPr id="5" name="Freeform 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6" name="Group 6"/>
          <p:cNvGrpSpPr/>
          <p:nvPr/>
        </p:nvGrpSpPr>
        <p:grpSpPr>
          <a:xfrm>
            <a:off x="13059055" y="0"/>
            <a:ext cx="5228945" cy="10287000"/>
            <a:chOff x="0" y="0"/>
            <a:chExt cx="1768803" cy="3479800"/>
          </a:xfrm>
        </p:grpSpPr>
        <p:sp>
          <p:nvSpPr>
            <p:cNvPr id="7" name="Freeform 7"/>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8" name="TextBox 8"/>
          <p:cNvSpPr txBox="1"/>
          <p:nvPr/>
        </p:nvSpPr>
        <p:spPr>
          <a:xfrm>
            <a:off x="1028700" y="809892"/>
            <a:ext cx="11476346" cy="808555"/>
          </a:xfrm>
          <a:prstGeom prst="rect">
            <a:avLst/>
          </a:prstGeom>
        </p:spPr>
        <p:txBody>
          <a:bodyPr wrap="square" lIns="0" tIns="0" rIns="0" bIns="0" rtlCol="0" anchor="t">
            <a:spAutoFit/>
          </a:bodyPr>
          <a:lstStyle/>
          <a:p>
            <a:pPr algn="l">
              <a:lnSpc>
                <a:spcPts val="6552"/>
              </a:lnSpc>
            </a:pPr>
            <a:r>
              <a:rPr lang="en-US" sz="4400" spc="46" dirty="0">
                <a:solidFill>
                  <a:srgbClr val="022455"/>
                </a:solidFill>
                <a:latin typeface="Merriweather Bold"/>
              </a:rPr>
              <a:t>What are we trying to determine?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6">
            <a:extLst>
              <a:ext uri="{FF2B5EF4-FFF2-40B4-BE49-F238E27FC236}">
                <a16:creationId xmlns:a16="http://schemas.microsoft.com/office/drawing/2014/main" id="{CE25552F-93ED-4919-B70C-F8DC199FEA94}"/>
              </a:ext>
            </a:extLst>
          </p:cNvPr>
          <p:cNvGrpSpPr/>
          <p:nvPr/>
        </p:nvGrpSpPr>
        <p:grpSpPr>
          <a:xfrm>
            <a:off x="0" y="9196665"/>
            <a:ext cx="18387538" cy="755055"/>
            <a:chOff x="0" y="0"/>
            <a:chExt cx="24926137" cy="1006740"/>
          </a:xfrm>
        </p:grpSpPr>
        <p:sp>
          <p:nvSpPr>
            <p:cNvPr id="11" name="AutoShape 7">
              <a:extLst>
                <a:ext uri="{FF2B5EF4-FFF2-40B4-BE49-F238E27FC236}">
                  <a16:creationId xmlns:a16="http://schemas.microsoft.com/office/drawing/2014/main" id="{F5588E1E-0801-4C88-A814-A1142EA367BD}"/>
                </a:ext>
              </a:extLst>
            </p:cNvPr>
            <p:cNvSpPr/>
            <p:nvPr/>
          </p:nvSpPr>
          <p:spPr>
            <a:xfrm>
              <a:off x="0" y="0"/>
              <a:ext cx="24926137" cy="131189"/>
            </a:xfrm>
            <a:prstGeom prst="rect">
              <a:avLst/>
            </a:prstGeom>
            <a:solidFill>
              <a:srgbClr val="022455"/>
            </a:solidFill>
          </p:spPr>
        </p:sp>
        <p:sp>
          <p:nvSpPr>
            <p:cNvPr id="12" name="TextBox 8">
              <a:extLst>
                <a:ext uri="{FF2B5EF4-FFF2-40B4-BE49-F238E27FC236}">
                  <a16:creationId xmlns:a16="http://schemas.microsoft.com/office/drawing/2014/main" id="{52B502BA-8FA4-4CDF-924A-F269937B3FE2}"/>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
        <p:nvSpPr>
          <p:cNvPr id="2" name="TextBox 2"/>
          <p:cNvSpPr txBox="1"/>
          <p:nvPr/>
        </p:nvSpPr>
        <p:spPr>
          <a:xfrm>
            <a:off x="856727" y="1945655"/>
            <a:ext cx="10758427" cy="5918543"/>
          </a:xfrm>
          <a:prstGeom prst="rect">
            <a:avLst/>
          </a:prstGeom>
        </p:spPr>
        <p:txBody>
          <a:bodyPr lIns="0" tIns="0" rIns="0" bIns="0" rtlCol="0" anchor="t">
            <a:spAutoFit/>
          </a:bodyPr>
          <a:lstStyle/>
          <a:p>
            <a:pPr algn="l">
              <a:lnSpc>
                <a:spcPts val="4355"/>
              </a:lnSpc>
            </a:pPr>
            <a:r>
              <a:rPr lang="en-US" sz="2846" dirty="0">
                <a:solidFill>
                  <a:srgbClr val="022455"/>
                </a:solidFill>
                <a:latin typeface="Montserrat Light"/>
              </a:rPr>
              <a:t>Even if manifestation is present, district still needs to go through the Title IX grievance procedures.</a:t>
            </a:r>
          </a:p>
          <a:p>
            <a:pPr algn="l">
              <a:lnSpc>
                <a:spcPts val="2672"/>
              </a:lnSpc>
            </a:pPr>
            <a:endParaRPr lang="en-US" sz="2846" dirty="0">
              <a:solidFill>
                <a:srgbClr val="022455"/>
              </a:solidFill>
              <a:latin typeface="Montserrat Light"/>
            </a:endParaRPr>
          </a:p>
          <a:p>
            <a:pPr algn="l">
              <a:lnSpc>
                <a:spcPts val="4355"/>
              </a:lnSpc>
            </a:pPr>
            <a:r>
              <a:rPr lang="en-US" sz="2846" dirty="0">
                <a:solidFill>
                  <a:srgbClr val="022455"/>
                </a:solidFill>
                <a:latin typeface="Montserrat Light"/>
              </a:rPr>
              <a:t>“A respondent’s lack of comprehension that conduct constituting sexual harassment violates the bodily or emotional autonomy and dignity of a victim does not excuse the misconduct, though genuine lack of understanding may (in a recipient’s discretion) factor into the sanction decision affecting a particular respondent, or a willingness to facilitate informal resolution of a formal complaint of sexual harassment.”</a:t>
            </a:r>
          </a:p>
        </p:txBody>
      </p:sp>
      <p:grpSp>
        <p:nvGrpSpPr>
          <p:cNvPr id="4" name="Group 4"/>
          <p:cNvGrpSpPr>
            <a:grpSpLocks noChangeAspect="1"/>
          </p:cNvGrpSpPr>
          <p:nvPr/>
        </p:nvGrpSpPr>
        <p:grpSpPr>
          <a:xfrm>
            <a:off x="13059055" y="0"/>
            <a:ext cx="5228945" cy="10287000"/>
            <a:chOff x="0" y="0"/>
            <a:chExt cx="6350000" cy="6350000"/>
          </a:xfrm>
        </p:grpSpPr>
        <p:sp>
          <p:nvSpPr>
            <p:cNvPr id="5" name="Freeform 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6" name="Group 6"/>
          <p:cNvGrpSpPr/>
          <p:nvPr/>
        </p:nvGrpSpPr>
        <p:grpSpPr>
          <a:xfrm>
            <a:off x="13059055" y="0"/>
            <a:ext cx="5228945" cy="10287000"/>
            <a:chOff x="0" y="0"/>
            <a:chExt cx="1768803" cy="3479800"/>
          </a:xfrm>
        </p:grpSpPr>
        <p:sp>
          <p:nvSpPr>
            <p:cNvPr id="7" name="Freeform 7"/>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8" name="TextBox 8"/>
          <p:cNvSpPr txBox="1"/>
          <p:nvPr/>
        </p:nvSpPr>
        <p:spPr>
          <a:xfrm>
            <a:off x="1028700" y="809892"/>
            <a:ext cx="10586454" cy="808101"/>
          </a:xfrm>
          <a:prstGeom prst="rect">
            <a:avLst/>
          </a:prstGeom>
        </p:spPr>
        <p:txBody>
          <a:bodyPr lIns="0" tIns="0" rIns="0" bIns="0" rtlCol="0" anchor="t">
            <a:spAutoFit/>
          </a:bodyPr>
          <a:lstStyle/>
          <a:p>
            <a:pPr algn="l">
              <a:lnSpc>
                <a:spcPts val="6552"/>
              </a:lnSpc>
            </a:pPr>
            <a:r>
              <a:rPr lang="en-US" sz="4400" spc="46" dirty="0">
                <a:solidFill>
                  <a:srgbClr val="022455"/>
                </a:solidFill>
                <a:latin typeface="Merriweather Bold"/>
              </a:rPr>
              <a:t>Manifestation &amp; Title IX</a:t>
            </a:r>
          </a:p>
        </p:txBody>
      </p:sp>
      <p:sp>
        <p:nvSpPr>
          <p:cNvPr id="9" name="TextBox 9"/>
          <p:cNvSpPr txBox="1"/>
          <p:nvPr/>
        </p:nvSpPr>
        <p:spPr>
          <a:xfrm>
            <a:off x="9799119" y="9709117"/>
            <a:ext cx="2942183" cy="280670"/>
          </a:xfrm>
          <a:prstGeom prst="rect">
            <a:avLst/>
          </a:prstGeom>
        </p:spPr>
        <p:txBody>
          <a:bodyPr lIns="0" tIns="0" rIns="0" bIns="0" rtlCol="0" anchor="t">
            <a:spAutoFit/>
          </a:bodyPr>
          <a:lstStyle/>
          <a:p>
            <a:pPr algn="ctr">
              <a:lnSpc>
                <a:spcPts val="2380"/>
              </a:lnSpc>
            </a:pPr>
            <a:r>
              <a:rPr lang="en-US" sz="1700" dirty="0">
                <a:solidFill>
                  <a:srgbClr val="940019"/>
                </a:solidFill>
                <a:latin typeface="Montserrat Light" panose="020B0604020202020204" charset="0"/>
              </a:rPr>
              <a:t>85 Fed. Reg. 30026 (2020).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6">
            <a:extLst>
              <a:ext uri="{FF2B5EF4-FFF2-40B4-BE49-F238E27FC236}">
                <a16:creationId xmlns:a16="http://schemas.microsoft.com/office/drawing/2014/main" id="{F2EAB328-60B7-4089-805B-8C207EFF8642}"/>
              </a:ext>
            </a:extLst>
          </p:cNvPr>
          <p:cNvGrpSpPr/>
          <p:nvPr/>
        </p:nvGrpSpPr>
        <p:grpSpPr>
          <a:xfrm>
            <a:off x="0" y="9196665"/>
            <a:ext cx="18387538" cy="755055"/>
            <a:chOff x="0" y="0"/>
            <a:chExt cx="24926137" cy="1006740"/>
          </a:xfrm>
        </p:grpSpPr>
        <p:sp>
          <p:nvSpPr>
            <p:cNvPr id="11" name="AutoShape 7">
              <a:extLst>
                <a:ext uri="{FF2B5EF4-FFF2-40B4-BE49-F238E27FC236}">
                  <a16:creationId xmlns:a16="http://schemas.microsoft.com/office/drawing/2014/main" id="{B9367972-725B-4739-B4D4-EC13A09B558D}"/>
                </a:ext>
              </a:extLst>
            </p:cNvPr>
            <p:cNvSpPr/>
            <p:nvPr/>
          </p:nvSpPr>
          <p:spPr>
            <a:xfrm>
              <a:off x="0" y="0"/>
              <a:ext cx="24926137" cy="131189"/>
            </a:xfrm>
            <a:prstGeom prst="rect">
              <a:avLst/>
            </a:prstGeom>
            <a:solidFill>
              <a:srgbClr val="022455"/>
            </a:solidFill>
          </p:spPr>
        </p:sp>
        <p:sp>
          <p:nvSpPr>
            <p:cNvPr id="12" name="TextBox 8">
              <a:extLst>
                <a:ext uri="{FF2B5EF4-FFF2-40B4-BE49-F238E27FC236}">
                  <a16:creationId xmlns:a16="http://schemas.microsoft.com/office/drawing/2014/main" id="{9F466C6B-D875-43C9-8095-73915D1E8C85}"/>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
        <p:nvSpPr>
          <p:cNvPr id="2" name="TextBox 2"/>
          <p:cNvSpPr txBox="1"/>
          <p:nvPr/>
        </p:nvSpPr>
        <p:spPr>
          <a:xfrm>
            <a:off x="919263" y="1914387"/>
            <a:ext cx="10758427" cy="5572295"/>
          </a:xfrm>
          <a:prstGeom prst="rect">
            <a:avLst/>
          </a:prstGeom>
        </p:spPr>
        <p:txBody>
          <a:bodyPr lIns="0" tIns="0" rIns="0" bIns="0" rtlCol="0" anchor="t">
            <a:spAutoFit/>
          </a:bodyPr>
          <a:lstStyle/>
          <a:p>
            <a:pPr algn="l">
              <a:lnSpc>
                <a:spcPts val="4355"/>
              </a:lnSpc>
            </a:pPr>
            <a:r>
              <a:rPr lang="en-US" sz="2846" dirty="0">
                <a:solidFill>
                  <a:srgbClr val="022455"/>
                </a:solidFill>
                <a:latin typeface="Montserrat Light"/>
              </a:rPr>
              <a:t>If respondent is NOT subject to emergency removal, they will stay in school in their typical placement until a decision is rendered.</a:t>
            </a:r>
          </a:p>
          <a:p>
            <a:pPr algn="l">
              <a:lnSpc>
                <a:spcPts val="4355"/>
              </a:lnSpc>
            </a:pPr>
            <a:endParaRPr lang="en-US" sz="2846" dirty="0">
              <a:solidFill>
                <a:srgbClr val="022455"/>
              </a:solidFill>
              <a:latin typeface="Montserrat Light"/>
            </a:endParaRPr>
          </a:p>
          <a:p>
            <a:pPr algn="l">
              <a:lnSpc>
                <a:spcPts val="4355"/>
              </a:lnSpc>
            </a:pPr>
            <a:r>
              <a:rPr lang="en-US" sz="2846" dirty="0">
                <a:solidFill>
                  <a:srgbClr val="022455"/>
                </a:solidFill>
                <a:latin typeface="Montserrat Light"/>
              </a:rPr>
              <a:t>If Title IX decision maker finds NO violation, NO discipline should be imposed, and NO MDR is required.</a:t>
            </a:r>
          </a:p>
          <a:p>
            <a:pPr algn="l">
              <a:lnSpc>
                <a:spcPts val="4355"/>
              </a:lnSpc>
            </a:pPr>
            <a:endParaRPr lang="en-US" sz="2846" dirty="0">
              <a:solidFill>
                <a:srgbClr val="022455"/>
              </a:solidFill>
              <a:latin typeface="Montserrat Light"/>
            </a:endParaRPr>
          </a:p>
          <a:p>
            <a:pPr algn="l">
              <a:lnSpc>
                <a:spcPts val="4355"/>
              </a:lnSpc>
            </a:pPr>
            <a:r>
              <a:rPr lang="en-US" sz="2846" dirty="0">
                <a:solidFill>
                  <a:srgbClr val="022455"/>
                </a:solidFill>
                <a:latin typeface="Montserrat Light"/>
              </a:rPr>
              <a:t>If Title IX decision maker does find a Title IX violation, AND assigns more than 10 days discipline, then MDR would be required. </a:t>
            </a:r>
          </a:p>
        </p:txBody>
      </p:sp>
      <p:grpSp>
        <p:nvGrpSpPr>
          <p:cNvPr id="4" name="Group 4"/>
          <p:cNvGrpSpPr>
            <a:grpSpLocks noChangeAspect="1"/>
          </p:cNvGrpSpPr>
          <p:nvPr/>
        </p:nvGrpSpPr>
        <p:grpSpPr>
          <a:xfrm>
            <a:off x="13059055" y="0"/>
            <a:ext cx="5228945" cy="10287000"/>
            <a:chOff x="0" y="0"/>
            <a:chExt cx="6350000" cy="6350000"/>
          </a:xfrm>
        </p:grpSpPr>
        <p:sp>
          <p:nvSpPr>
            <p:cNvPr id="5" name="Freeform 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6" name="Group 6"/>
          <p:cNvGrpSpPr/>
          <p:nvPr/>
        </p:nvGrpSpPr>
        <p:grpSpPr>
          <a:xfrm>
            <a:off x="13059055" y="0"/>
            <a:ext cx="5228945" cy="10287000"/>
            <a:chOff x="0" y="0"/>
            <a:chExt cx="1768803" cy="3479800"/>
          </a:xfrm>
        </p:grpSpPr>
        <p:sp>
          <p:nvSpPr>
            <p:cNvPr id="7" name="Freeform 7"/>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8" name="TextBox 8"/>
          <p:cNvSpPr txBox="1"/>
          <p:nvPr/>
        </p:nvSpPr>
        <p:spPr>
          <a:xfrm>
            <a:off x="1028700" y="809892"/>
            <a:ext cx="11087100" cy="808555"/>
          </a:xfrm>
          <a:prstGeom prst="rect">
            <a:avLst/>
          </a:prstGeom>
        </p:spPr>
        <p:txBody>
          <a:bodyPr wrap="square" lIns="0" tIns="0" rIns="0" bIns="0" rtlCol="0" anchor="t">
            <a:spAutoFit/>
          </a:bodyPr>
          <a:lstStyle/>
          <a:p>
            <a:pPr algn="l">
              <a:lnSpc>
                <a:spcPts val="6552"/>
              </a:lnSpc>
            </a:pPr>
            <a:r>
              <a:rPr lang="en-US" sz="4400" spc="46" dirty="0">
                <a:solidFill>
                  <a:srgbClr val="022455"/>
                </a:solidFill>
                <a:latin typeface="Merriweather Bold"/>
              </a:rPr>
              <a:t>Manifestation &amp; Title IX</a:t>
            </a:r>
          </a:p>
        </p:txBody>
      </p:sp>
      <p:sp>
        <p:nvSpPr>
          <p:cNvPr id="9" name="TextBox 9"/>
          <p:cNvSpPr txBox="1"/>
          <p:nvPr/>
        </p:nvSpPr>
        <p:spPr>
          <a:xfrm>
            <a:off x="10591800" y="9559220"/>
            <a:ext cx="2157527" cy="273088"/>
          </a:xfrm>
          <a:prstGeom prst="rect">
            <a:avLst/>
          </a:prstGeom>
        </p:spPr>
        <p:txBody>
          <a:bodyPr wrap="square" lIns="0" tIns="0" rIns="0" bIns="0" rtlCol="0" anchor="t">
            <a:spAutoFit/>
          </a:bodyPr>
          <a:lstStyle/>
          <a:p>
            <a:pPr algn="ctr">
              <a:lnSpc>
                <a:spcPts val="2379"/>
              </a:lnSpc>
            </a:pPr>
            <a:r>
              <a:rPr lang="en-US" sz="1699" dirty="0">
                <a:solidFill>
                  <a:srgbClr val="940019"/>
                </a:solidFill>
                <a:latin typeface="Montserrat Light" panose="020B0604020202020204" charset="0"/>
              </a:rPr>
              <a:t>20 USC 1415(k)(1)(E)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6">
            <a:extLst>
              <a:ext uri="{FF2B5EF4-FFF2-40B4-BE49-F238E27FC236}">
                <a16:creationId xmlns:a16="http://schemas.microsoft.com/office/drawing/2014/main" id="{2BEE9B0C-B360-4E22-83A7-9113A2AD1697}"/>
              </a:ext>
            </a:extLst>
          </p:cNvPr>
          <p:cNvGrpSpPr/>
          <p:nvPr/>
        </p:nvGrpSpPr>
        <p:grpSpPr>
          <a:xfrm>
            <a:off x="0" y="9196665"/>
            <a:ext cx="18387538" cy="755055"/>
            <a:chOff x="0" y="0"/>
            <a:chExt cx="24926137" cy="1006740"/>
          </a:xfrm>
        </p:grpSpPr>
        <p:sp>
          <p:nvSpPr>
            <p:cNvPr id="11" name="AutoShape 7">
              <a:extLst>
                <a:ext uri="{FF2B5EF4-FFF2-40B4-BE49-F238E27FC236}">
                  <a16:creationId xmlns:a16="http://schemas.microsoft.com/office/drawing/2014/main" id="{C96EE533-68C8-4DDF-A3DD-50F9AF1CF242}"/>
                </a:ext>
              </a:extLst>
            </p:cNvPr>
            <p:cNvSpPr/>
            <p:nvPr/>
          </p:nvSpPr>
          <p:spPr>
            <a:xfrm>
              <a:off x="0" y="0"/>
              <a:ext cx="24926137" cy="131189"/>
            </a:xfrm>
            <a:prstGeom prst="rect">
              <a:avLst/>
            </a:prstGeom>
            <a:solidFill>
              <a:srgbClr val="022455"/>
            </a:solidFill>
          </p:spPr>
        </p:sp>
        <p:sp>
          <p:nvSpPr>
            <p:cNvPr id="12" name="TextBox 8">
              <a:extLst>
                <a:ext uri="{FF2B5EF4-FFF2-40B4-BE49-F238E27FC236}">
                  <a16:creationId xmlns:a16="http://schemas.microsoft.com/office/drawing/2014/main" id="{FBBAA86C-C875-4EB1-92D7-EE304A014ACA}"/>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
        <p:nvSpPr>
          <p:cNvPr id="2" name="TextBox 2"/>
          <p:cNvSpPr txBox="1"/>
          <p:nvPr/>
        </p:nvSpPr>
        <p:spPr>
          <a:xfrm>
            <a:off x="914400" y="2600710"/>
            <a:ext cx="10617722" cy="4056880"/>
          </a:xfrm>
          <a:prstGeom prst="rect">
            <a:avLst/>
          </a:prstGeom>
        </p:spPr>
        <p:txBody>
          <a:bodyPr lIns="0" tIns="0" rIns="0" bIns="0" rtlCol="0" anchor="t">
            <a:spAutoFit/>
          </a:bodyPr>
          <a:lstStyle/>
          <a:p>
            <a:pPr algn="l">
              <a:lnSpc>
                <a:spcPts val="3824"/>
              </a:lnSpc>
            </a:pPr>
            <a:r>
              <a:rPr lang="en-US" sz="2499" dirty="0">
                <a:solidFill>
                  <a:srgbClr val="022455"/>
                </a:solidFill>
                <a:latin typeface="Montserrat Light"/>
              </a:rPr>
              <a:t>Required for “disciplinary change of placement” of a student with a disability (or thought to be) for </a:t>
            </a:r>
            <a:r>
              <a:rPr lang="en-US" sz="2499" u="sng" dirty="0">
                <a:solidFill>
                  <a:srgbClr val="022455"/>
                </a:solidFill>
                <a:latin typeface="Montserrat Light"/>
              </a:rPr>
              <a:t>more than 10 cumulative</a:t>
            </a:r>
            <a:r>
              <a:rPr lang="en-US" sz="2499" dirty="0">
                <a:solidFill>
                  <a:srgbClr val="022455"/>
                </a:solidFill>
                <a:latin typeface="Montserrat Light"/>
              </a:rPr>
              <a:t> days in a school year.</a:t>
            </a:r>
          </a:p>
          <a:p>
            <a:pPr algn="l">
              <a:lnSpc>
                <a:spcPts val="3824"/>
              </a:lnSpc>
            </a:pPr>
            <a:endParaRPr lang="en-US" sz="2499" dirty="0">
              <a:solidFill>
                <a:srgbClr val="022455"/>
              </a:solidFill>
              <a:latin typeface="Montserrat Light"/>
            </a:endParaRPr>
          </a:p>
          <a:p>
            <a:pPr marL="539749" lvl="1" indent="-269875" algn="l">
              <a:lnSpc>
                <a:spcPts val="3824"/>
              </a:lnSpc>
              <a:buFont typeface="Arial"/>
              <a:buChar char="•"/>
            </a:pPr>
            <a:r>
              <a:rPr lang="en-US" sz="2499" dirty="0">
                <a:solidFill>
                  <a:srgbClr val="022455"/>
                </a:solidFill>
                <a:latin typeface="Montserrat Light"/>
              </a:rPr>
              <a:t>A Title IX emergency removal would be in excess of 10 days</a:t>
            </a:r>
          </a:p>
          <a:p>
            <a:pPr marL="539749" lvl="1" indent="-269875" algn="l">
              <a:lnSpc>
                <a:spcPts val="3824"/>
              </a:lnSpc>
              <a:buFont typeface="Arial"/>
              <a:buChar char="•"/>
            </a:pPr>
            <a:r>
              <a:rPr lang="en-US" sz="2499" dirty="0">
                <a:solidFill>
                  <a:srgbClr val="022455"/>
                </a:solidFill>
                <a:latin typeface="Montserrat Light"/>
              </a:rPr>
              <a:t>An emergency removal would be a “disciplinary change of placement”</a:t>
            </a:r>
          </a:p>
          <a:p>
            <a:pPr algn="l">
              <a:lnSpc>
                <a:spcPts val="1683"/>
              </a:lnSpc>
            </a:pPr>
            <a:endParaRPr lang="en-US" sz="2499" spc="274" dirty="0">
              <a:solidFill>
                <a:srgbClr val="022455"/>
              </a:solidFill>
              <a:latin typeface="Montserrat Light"/>
            </a:endParaRPr>
          </a:p>
          <a:p>
            <a:pPr algn="l">
              <a:lnSpc>
                <a:spcPts val="3824"/>
              </a:lnSpc>
            </a:pPr>
            <a:endParaRPr lang="en-US" sz="2499" spc="274" dirty="0">
              <a:solidFill>
                <a:srgbClr val="022455"/>
              </a:solidFill>
              <a:latin typeface="Montserrat Light"/>
            </a:endParaRPr>
          </a:p>
        </p:txBody>
      </p:sp>
      <p:grpSp>
        <p:nvGrpSpPr>
          <p:cNvPr id="4" name="Group 4"/>
          <p:cNvGrpSpPr>
            <a:grpSpLocks noChangeAspect="1"/>
          </p:cNvGrpSpPr>
          <p:nvPr/>
        </p:nvGrpSpPr>
        <p:grpSpPr>
          <a:xfrm>
            <a:off x="13059055" y="-15909"/>
            <a:ext cx="5228945" cy="10302909"/>
            <a:chOff x="0" y="0"/>
            <a:chExt cx="6350000" cy="6350000"/>
          </a:xfrm>
        </p:grpSpPr>
        <p:sp>
          <p:nvSpPr>
            <p:cNvPr id="5" name="Freeform 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6" name="Group 6"/>
          <p:cNvGrpSpPr/>
          <p:nvPr/>
        </p:nvGrpSpPr>
        <p:grpSpPr>
          <a:xfrm>
            <a:off x="13059055" y="-15909"/>
            <a:ext cx="5228945" cy="10302909"/>
            <a:chOff x="0" y="0"/>
            <a:chExt cx="1768803" cy="3479800"/>
          </a:xfrm>
        </p:grpSpPr>
        <p:sp>
          <p:nvSpPr>
            <p:cNvPr id="7" name="Freeform 7"/>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8" name="TextBox 8"/>
          <p:cNvSpPr txBox="1"/>
          <p:nvPr/>
        </p:nvSpPr>
        <p:spPr>
          <a:xfrm>
            <a:off x="1028700" y="809892"/>
            <a:ext cx="11655920" cy="808555"/>
          </a:xfrm>
          <a:prstGeom prst="rect">
            <a:avLst/>
          </a:prstGeom>
        </p:spPr>
        <p:txBody>
          <a:bodyPr wrap="square" lIns="0" tIns="0" rIns="0" bIns="0" rtlCol="0" anchor="t">
            <a:spAutoFit/>
          </a:bodyPr>
          <a:lstStyle/>
          <a:p>
            <a:pPr algn="l">
              <a:lnSpc>
                <a:spcPts val="6552"/>
              </a:lnSpc>
            </a:pPr>
            <a:r>
              <a:rPr lang="en-US" sz="4400" spc="46" dirty="0">
                <a:solidFill>
                  <a:srgbClr val="022455"/>
                </a:solidFill>
                <a:latin typeface="Merriweather Bold"/>
              </a:rPr>
              <a:t>Disciplinary Change Of Placement</a:t>
            </a:r>
          </a:p>
        </p:txBody>
      </p:sp>
      <p:sp>
        <p:nvSpPr>
          <p:cNvPr id="9" name="TextBox 9"/>
          <p:cNvSpPr txBox="1"/>
          <p:nvPr/>
        </p:nvSpPr>
        <p:spPr>
          <a:xfrm>
            <a:off x="8915400" y="9709116"/>
            <a:ext cx="3769220" cy="273152"/>
          </a:xfrm>
          <a:prstGeom prst="rect">
            <a:avLst/>
          </a:prstGeom>
        </p:spPr>
        <p:txBody>
          <a:bodyPr wrap="square" lIns="0" tIns="0" rIns="0" bIns="0" rtlCol="0" anchor="t">
            <a:spAutoFit/>
          </a:bodyPr>
          <a:lstStyle/>
          <a:p>
            <a:pPr algn="ctr">
              <a:lnSpc>
                <a:spcPts val="2380"/>
              </a:lnSpc>
            </a:pPr>
            <a:r>
              <a:rPr lang="en-US" sz="1700" dirty="0">
                <a:solidFill>
                  <a:srgbClr val="940019"/>
                </a:solidFill>
                <a:latin typeface="Montserrat Light" panose="020B0604020202020204" charset="0"/>
                <a:ea typeface="Montserrat 2 Bold"/>
              </a:rPr>
              <a:t>34 CF</a:t>
            </a:r>
            <a:r>
              <a:rPr lang="en-US" sz="1700" dirty="0">
                <a:solidFill>
                  <a:srgbClr val="940019"/>
                </a:solidFill>
                <a:latin typeface="Montserrat Light" panose="020B0604020202020204" charset="0"/>
              </a:rPr>
              <a:t>R §§ </a:t>
            </a:r>
            <a:r>
              <a:rPr lang="en-US" sz="1700" dirty="0">
                <a:solidFill>
                  <a:srgbClr val="940019"/>
                </a:solidFill>
                <a:latin typeface="Montserrat Light" panose="020B0604020202020204" charset="0"/>
                <a:ea typeface="Montserrat 2 Bold"/>
              </a:rPr>
              <a:t>300.530(e) and 300.536</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6">
            <a:extLst>
              <a:ext uri="{FF2B5EF4-FFF2-40B4-BE49-F238E27FC236}">
                <a16:creationId xmlns:a16="http://schemas.microsoft.com/office/drawing/2014/main" id="{907E2FD4-542A-4EDC-8A7B-23AC57B082FC}"/>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2825A69C-13B8-4222-92FD-F32DE0DF4D11}"/>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27040D11-762E-4CE2-8ACD-EE8913117F39}"/>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
        <p:nvSpPr>
          <p:cNvPr id="2" name="TextBox 2"/>
          <p:cNvSpPr txBox="1"/>
          <p:nvPr/>
        </p:nvSpPr>
        <p:spPr>
          <a:xfrm>
            <a:off x="855042" y="1881486"/>
            <a:ext cx="11336958" cy="6737101"/>
          </a:xfrm>
          <a:prstGeom prst="rect">
            <a:avLst/>
          </a:prstGeom>
        </p:spPr>
        <p:txBody>
          <a:bodyPr wrap="square" lIns="0" tIns="0" rIns="0" bIns="0" rtlCol="0" anchor="t">
            <a:spAutoFit/>
          </a:bodyPr>
          <a:lstStyle/>
          <a:p>
            <a:pPr algn="l">
              <a:lnSpc>
                <a:spcPts val="3824"/>
              </a:lnSpc>
            </a:pPr>
            <a:r>
              <a:rPr lang="en-US" sz="2499" dirty="0">
                <a:solidFill>
                  <a:srgbClr val="022455"/>
                </a:solidFill>
                <a:latin typeface="Montserrat Light"/>
              </a:rPr>
              <a:t>If MDR team finds that the disciplined behavior IS a manifestation of disability:</a:t>
            </a:r>
          </a:p>
          <a:p>
            <a:pPr marL="539749" lvl="1" indent="-269875" algn="l">
              <a:lnSpc>
                <a:spcPts val="3824"/>
              </a:lnSpc>
              <a:buFont typeface="Arial"/>
              <a:buChar char="•"/>
            </a:pPr>
            <a:r>
              <a:rPr lang="en-US" sz="2499" dirty="0">
                <a:solidFill>
                  <a:srgbClr val="022455"/>
                </a:solidFill>
                <a:latin typeface="Montserrat Light"/>
              </a:rPr>
              <a:t>Cannot impose the emergency removal</a:t>
            </a:r>
          </a:p>
          <a:p>
            <a:pPr marL="539749" lvl="1" indent="-269875" algn="l">
              <a:lnSpc>
                <a:spcPts val="3824"/>
              </a:lnSpc>
              <a:buFont typeface="Arial"/>
              <a:buChar char="•"/>
            </a:pPr>
            <a:r>
              <a:rPr lang="en-US" sz="2499" dirty="0">
                <a:solidFill>
                  <a:srgbClr val="022455"/>
                </a:solidFill>
                <a:latin typeface="Montserrat Light"/>
              </a:rPr>
              <a:t>Must conduct FBA/BIP to address behavior</a:t>
            </a:r>
          </a:p>
          <a:p>
            <a:pPr algn="l">
              <a:lnSpc>
                <a:spcPts val="1836"/>
              </a:lnSpc>
            </a:pPr>
            <a:endParaRPr lang="en-US" sz="2499" dirty="0">
              <a:solidFill>
                <a:srgbClr val="022455"/>
              </a:solidFill>
              <a:latin typeface="Montserrat Light"/>
            </a:endParaRPr>
          </a:p>
          <a:p>
            <a:pPr algn="l">
              <a:lnSpc>
                <a:spcPts val="3824"/>
              </a:lnSpc>
            </a:pPr>
            <a:r>
              <a:rPr lang="en-US" sz="2499" dirty="0">
                <a:solidFill>
                  <a:srgbClr val="022455"/>
                </a:solidFill>
                <a:latin typeface="Montserrat Light"/>
              </a:rPr>
              <a:t>BUT, you now have a determination under Title IX that this student is an “immediate threat to health and safety” – what do you do?</a:t>
            </a:r>
          </a:p>
          <a:p>
            <a:pPr marL="539749" lvl="1" indent="-269875" algn="l">
              <a:lnSpc>
                <a:spcPts val="3824"/>
              </a:lnSpc>
              <a:buFont typeface="Arial"/>
              <a:buChar char="•"/>
            </a:pPr>
            <a:r>
              <a:rPr lang="en-US" sz="2499" dirty="0">
                <a:solidFill>
                  <a:srgbClr val="022455"/>
                </a:solidFill>
                <a:latin typeface="Montserrat Light"/>
              </a:rPr>
              <a:t>May make adjustments to IEP via an IEP team meeting</a:t>
            </a:r>
          </a:p>
          <a:p>
            <a:pPr marL="539749" lvl="1" indent="-269875" algn="l">
              <a:lnSpc>
                <a:spcPts val="3824"/>
              </a:lnSpc>
              <a:buFont typeface="Arial"/>
              <a:buChar char="•"/>
            </a:pPr>
            <a:r>
              <a:rPr lang="en-US" sz="2499" dirty="0">
                <a:solidFill>
                  <a:srgbClr val="022455"/>
                </a:solidFill>
                <a:latin typeface="Montserrat Light"/>
              </a:rPr>
              <a:t>This may include a change of placement (through required procedures)</a:t>
            </a:r>
          </a:p>
          <a:p>
            <a:pPr marL="539749" lvl="1" indent="-269875" algn="l">
              <a:lnSpc>
                <a:spcPts val="3824"/>
              </a:lnSpc>
              <a:buFont typeface="Arial"/>
              <a:buChar char="•"/>
            </a:pPr>
            <a:r>
              <a:rPr lang="en-US" sz="2499" dirty="0">
                <a:solidFill>
                  <a:srgbClr val="022455"/>
                </a:solidFill>
                <a:latin typeface="Montserrat Light"/>
              </a:rPr>
              <a:t>Provide additional support</a:t>
            </a:r>
          </a:p>
          <a:p>
            <a:pPr marL="539749" lvl="1" indent="-269875" algn="l">
              <a:lnSpc>
                <a:spcPts val="3824"/>
              </a:lnSpc>
              <a:buFont typeface="Arial"/>
              <a:buChar char="•"/>
            </a:pPr>
            <a:r>
              <a:rPr lang="en-US" sz="2499" dirty="0">
                <a:solidFill>
                  <a:srgbClr val="022455"/>
                </a:solidFill>
                <a:latin typeface="Montserrat Light"/>
              </a:rPr>
              <a:t>Create a safety plan?</a:t>
            </a:r>
          </a:p>
          <a:p>
            <a:pPr algn="l">
              <a:lnSpc>
                <a:spcPts val="1836"/>
              </a:lnSpc>
            </a:pPr>
            <a:endParaRPr lang="en-US" sz="2499" dirty="0">
              <a:solidFill>
                <a:srgbClr val="022455"/>
              </a:solidFill>
              <a:latin typeface="Montserrat Light"/>
            </a:endParaRPr>
          </a:p>
          <a:p>
            <a:pPr algn="l">
              <a:lnSpc>
                <a:spcPts val="3824"/>
              </a:lnSpc>
            </a:pPr>
            <a:r>
              <a:rPr lang="en-US" sz="2499" dirty="0">
                <a:solidFill>
                  <a:srgbClr val="022455"/>
                </a:solidFill>
                <a:latin typeface="Montserrat Light"/>
              </a:rPr>
              <a:t>What if student is not subject to emergency removal? Do we give them an MDR?</a:t>
            </a:r>
          </a:p>
        </p:txBody>
      </p:sp>
      <p:grpSp>
        <p:nvGrpSpPr>
          <p:cNvPr id="4" name="Group 4"/>
          <p:cNvGrpSpPr>
            <a:grpSpLocks noChangeAspect="1"/>
          </p:cNvGrpSpPr>
          <p:nvPr/>
        </p:nvGrpSpPr>
        <p:grpSpPr>
          <a:xfrm>
            <a:off x="13059055" y="-1"/>
            <a:ext cx="5228945" cy="10302909"/>
            <a:chOff x="0" y="0"/>
            <a:chExt cx="6350000" cy="6350000"/>
          </a:xfrm>
        </p:grpSpPr>
        <p:sp>
          <p:nvSpPr>
            <p:cNvPr id="5" name="Freeform 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6" name="Group 6"/>
          <p:cNvGrpSpPr/>
          <p:nvPr/>
        </p:nvGrpSpPr>
        <p:grpSpPr>
          <a:xfrm>
            <a:off x="13059055" y="0"/>
            <a:ext cx="5228945" cy="10287000"/>
            <a:chOff x="0" y="0"/>
            <a:chExt cx="1768803" cy="3479800"/>
          </a:xfrm>
        </p:grpSpPr>
        <p:sp>
          <p:nvSpPr>
            <p:cNvPr id="7" name="Freeform 7"/>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8" name="TextBox 8"/>
          <p:cNvSpPr txBox="1"/>
          <p:nvPr/>
        </p:nvSpPr>
        <p:spPr>
          <a:xfrm>
            <a:off x="1028700" y="809892"/>
            <a:ext cx="10020300" cy="808555"/>
          </a:xfrm>
          <a:prstGeom prst="rect">
            <a:avLst/>
          </a:prstGeom>
        </p:spPr>
        <p:txBody>
          <a:bodyPr wrap="square" lIns="0" tIns="0" rIns="0" bIns="0" rtlCol="0" anchor="t">
            <a:spAutoFit/>
          </a:bodyPr>
          <a:lstStyle/>
          <a:p>
            <a:pPr algn="l">
              <a:lnSpc>
                <a:spcPts val="6552"/>
              </a:lnSpc>
            </a:pPr>
            <a:r>
              <a:rPr lang="en-US" sz="4400" spc="46" dirty="0">
                <a:solidFill>
                  <a:srgbClr val="022455"/>
                </a:solidFill>
                <a:latin typeface="Merriweather Bold"/>
              </a:rPr>
              <a:t>Behavior IS a Manifestation</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6">
            <a:extLst>
              <a:ext uri="{FF2B5EF4-FFF2-40B4-BE49-F238E27FC236}">
                <a16:creationId xmlns:a16="http://schemas.microsoft.com/office/drawing/2014/main" id="{04ACBF53-A4EC-4F3D-8694-F540FC728CA1}"/>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317F8076-866D-47A9-83DA-D3CF0C79795F}"/>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45BC14BC-F319-401E-9D3A-ED74F57F9729}"/>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
        <p:nvSpPr>
          <p:cNvPr id="2" name="TextBox 2"/>
          <p:cNvSpPr txBox="1"/>
          <p:nvPr/>
        </p:nvSpPr>
        <p:spPr>
          <a:xfrm>
            <a:off x="1119168" y="2446633"/>
            <a:ext cx="9660558" cy="3358996"/>
          </a:xfrm>
          <a:prstGeom prst="rect">
            <a:avLst/>
          </a:prstGeom>
        </p:spPr>
        <p:txBody>
          <a:bodyPr wrap="square" lIns="0" tIns="0" rIns="0" bIns="0" rtlCol="0" anchor="t">
            <a:spAutoFit/>
          </a:bodyPr>
          <a:lstStyle/>
          <a:p>
            <a:pPr>
              <a:lnSpc>
                <a:spcPts val="3824"/>
              </a:lnSpc>
            </a:pPr>
            <a:r>
              <a:rPr lang="en-US" sz="2800" dirty="0">
                <a:solidFill>
                  <a:srgbClr val="022455"/>
                </a:solidFill>
                <a:latin typeface="Montserrat Light"/>
              </a:rPr>
              <a:t>If an MDR team finds that the behavior was NOT a manifestation:</a:t>
            </a:r>
          </a:p>
          <a:p>
            <a:pPr>
              <a:lnSpc>
                <a:spcPts val="3824"/>
              </a:lnSpc>
            </a:pPr>
            <a:endParaRPr lang="en-US" sz="2800" dirty="0">
              <a:solidFill>
                <a:srgbClr val="022455"/>
              </a:solidFill>
              <a:latin typeface="Montserrat Light"/>
            </a:endParaRPr>
          </a:p>
          <a:p>
            <a:pPr marL="342900" indent="-342900">
              <a:lnSpc>
                <a:spcPts val="3824"/>
              </a:lnSpc>
              <a:buFont typeface="Arial" panose="020B0604020202020204" pitchFamily="34" charset="0"/>
              <a:buChar char="•"/>
            </a:pPr>
            <a:r>
              <a:rPr lang="en-US" sz="2800" dirty="0">
                <a:solidFill>
                  <a:srgbClr val="022455"/>
                </a:solidFill>
                <a:latin typeface="Montserrat Light"/>
              </a:rPr>
              <a:t>Can impose a disciplinary removal.</a:t>
            </a:r>
          </a:p>
          <a:p>
            <a:pPr marL="342900" indent="-342900">
              <a:lnSpc>
                <a:spcPts val="3824"/>
              </a:lnSpc>
              <a:buFont typeface="Arial" panose="020B0604020202020204" pitchFamily="34" charset="0"/>
              <a:buChar char="•"/>
            </a:pPr>
            <a:r>
              <a:rPr lang="en-US" sz="2800" dirty="0">
                <a:solidFill>
                  <a:srgbClr val="022455"/>
                </a:solidFill>
                <a:latin typeface="Montserrat Light"/>
              </a:rPr>
              <a:t>Still must provide interim FAPE services for IDEA.</a:t>
            </a:r>
          </a:p>
          <a:p>
            <a:pPr marL="342900" indent="-342900">
              <a:lnSpc>
                <a:spcPts val="3824"/>
              </a:lnSpc>
              <a:buFont typeface="Arial" panose="020B0604020202020204" pitchFamily="34" charset="0"/>
              <a:buChar char="•"/>
            </a:pPr>
            <a:r>
              <a:rPr lang="en-US" sz="2800" dirty="0">
                <a:solidFill>
                  <a:srgbClr val="022455"/>
                </a:solidFill>
                <a:latin typeface="Montserrat Light"/>
              </a:rPr>
              <a:t>Hold an IEP meeting to determine how services will be provided and any necessary supportive measures.</a:t>
            </a:r>
          </a:p>
        </p:txBody>
      </p:sp>
      <p:grpSp>
        <p:nvGrpSpPr>
          <p:cNvPr id="4" name="Group 4"/>
          <p:cNvGrpSpPr>
            <a:grpSpLocks noChangeAspect="1"/>
          </p:cNvGrpSpPr>
          <p:nvPr/>
        </p:nvGrpSpPr>
        <p:grpSpPr>
          <a:xfrm>
            <a:off x="13059055" y="-1"/>
            <a:ext cx="5228945" cy="10287001"/>
            <a:chOff x="0" y="0"/>
            <a:chExt cx="6350000" cy="6350000"/>
          </a:xfrm>
        </p:grpSpPr>
        <p:sp>
          <p:nvSpPr>
            <p:cNvPr id="5" name="Freeform 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6" name="Group 6"/>
          <p:cNvGrpSpPr/>
          <p:nvPr/>
        </p:nvGrpSpPr>
        <p:grpSpPr>
          <a:xfrm>
            <a:off x="13059055" y="0"/>
            <a:ext cx="5228945" cy="10287000"/>
            <a:chOff x="0" y="0"/>
            <a:chExt cx="1768803" cy="3479800"/>
          </a:xfrm>
        </p:grpSpPr>
        <p:sp>
          <p:nvSpPr>
            <p:cNvPr id="7" name="Freeform 7"/>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8" name="TextBox 8"/>
          <p:cNvSpPr txBox="1"/>
          <p:nvPr/>
        </p:nvSpPr>
        <p:spPr>
          <a:xfrm>
            <a:off x="1153804" y="1181091"/>
            <a:ext cx="11315700" cy="808555"/>
          </a:xfrm>
          <a:prstGeom prst="rect">
            <a:avLst/>
          </a:prstGeom>
        </p:spPr>
        <p:txBody>
          <a:bodyPr wrap="square" lIns="0" tIns="0" rIns="0" bIns="0" rtlCol="0" anchor="t">
            <a:spAutoFit/>
          </a:bodyPr>
          <a:lstStyle/>
          <a:p>
            <a:pPr algn="l">
              <a:lnSpc>
                <a:spcPts val="6552"/>
              </a:lnSpc>
            </a:pPr>
            <a:r>
              <a:rPr lang="en-US" sz="4400" spc="46" dirty="0">
                <a:solidFill>
                  <a:srgbClr val="022455"/>
                </a:solidFill>
                <a:latin typeface="Merriweather Bold"/>
              </a:rPr>
              <a:t>Behavior IS NOT Manifestation</a:t>
            </a:r>
          </a:p>
        </p:txBody>
      </p:sp>
    </p:spTree>
    <p:extLst>
      <p:ext uri="{BB962C8B-B14F-4D97-AF65-F5344CB8AC3E}">
        <p14:creationId xmlns:p14="http://schemas.microsoft.com/office/powerpoint/2010/main" val="23010553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4633945" y="0"/>
            <a:ext cx="13654055"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879507" y="2476040"/>
            <a:ext cx="10918102" cy="4268367"/>
          </a:xfrm>
          <a:prstGeom prst="rect">
            <a:avLst/>
          </a:prstGeom>
        </p:spPr>
        <p:txBody>
          <a:bodyPr lIns="0" tIns="0" rIns="0" bIns="0" rtlCol="0" anchor="t">
            <a:spAutoFit/>
          </a:bodyPr>
          <a:lstStyle/>
          <a:p>
            <a:pPr marL="586978" lvl="1" indent="-293489" algn="l">
              <a:lnSpc>
                <a:spcPts val="4078"/>
              </a:lnSpc>
              <a:buFont typeface="Arial"/>
              <a:buChar char="•"/>
            </a:pPr>
            <a:r>
              <a:rPr lang="en-US" sz="2718" spc="27" dirty="0">
                <a:solidFill>
                  <a:srgbClr val="022455"/>
                </a:solidFill>
                <a:latin typeface="Montserrat Light"/>
              </a:rPr>
              <a:t>Call IEP/504 meeting to discuss supportive measures for students who are complainants or respondents in a Title IX matter.</a:t>
            </a:r>
          </a:p>
          <a:p>
            <a:pPr algn="r">
              <a:lnSpc>
                <a:spcPts val="2728"/>
              </a:lnSpc>
            </a:pPr>
            <a:r>
              <a:rPr lang="en-US" sz="1818" spc="18" dirty="0">
                <a:solidFill>
                  <a:srgbClr val="940019"/>
                </a:solidFill>
                <a:latin typeface="Montserrat Light" panose="020B0604020202020204" charset="0"/>
              </a:rPr>
              <a:t>34 CFR 300.324(b).</a:t>
            </a:r>
          </a:p>
          <a:p>
            <a:pPr algn="r">
              <a:lnSpc>
                <a:spcPts val="2728"/>
              </a:lnSpc>
            </a:pPr>
            <a:endParaRPr lang="en-US" sz="1818" spc="18" dirty="0">
              <a:solidFill>
                <a:srgbClr val="940019"/>
              </a:solidFill>
              <a:latin typeface="Montserrat Light Bold"/>
            </a:endParaRPr>
          </a:p>
          <a:p>
            <a:pPr algn="l">
              <a:lnSpc>
                <a:spcPts val="4080"/>
              </a:lnSpc>
            </a:pPr>
            <a:r>
              <a:rPr lang="en-US" sz="2720" spc="27" dirty="0">
                <a:solidFill>
                  <a:srgbClr val="022455"/>
                </a:solidFill>
                <a:latin typeface="Montserrat Light"/>
              </a:rPr>
              <a:t>***NOTE: There may be supportive measures (like no contact) that need to be put in place immediately and cannot wait for a meeting. Supportive measures can be discussed and modified at any time. </a:t>
            </a:r>
          </a:p>
        </p:txBody>
      </p:sp>
      <p:sp>
        <p:nvSpPr>
          <p:cNvPr id="8" name="TextBox 8"/>
          <p:cNvSpPr txBox="1"/>
          <p:nvPr/>
        </p:nvSpPr>
        <p:spPr>
          <a:xfrm>
            <a:off x="10134600" y="1193100"/>
            <a:ext cx="4316350" cy="864596"/>
          </a:xfrm>
          <a:prstGeom prst="rect">
            <a:avLst/>
          </a:prstGeom>
        </p:spPr>
        <p:txBody>
          <a:bodyPr wrap="square" lIns="0" tIns="0" rIns="0" bIns="0" rtlCol="0" anchor="t">
            <a:spAutoFit/>
          </a:bodyPr>
          <a:lstStyle/>
          <a:p>
            <a:pPr algn="ctr">
              <a:lnSpc>
                <a:spcPts val="7209"/>
              </a:lnSpc>
            </a:pPr>
            <a:r>
              <a:rPr lang="en-US" sz="5149" dirty="0">
                <a:solidFill>
                  <a:srgbClr val="022455"/>
                </a:solidFill>
                <a:latin typeface="Merriweather Bold"/>
              </a:rPr>
              <a:t>Best Practice</a:t>
            </a:r>
          </a:p>
        </p:txBody>
      </p:sp>
      <p:grpSp>
        <p:nvGrpSpPr>
          <p:cNvPr id="9" name="Group 6">
            <a:extLst>
              <a:ext uri="{FF2B5EF4-FFF2-40B4-BE49-F238E27FC236}">
                <a16:creationId xmlns:a16="http://schemas.microsoft.com/office/drawing/2014/main" id="{D20E65FD-4BFA-40EB-921F-BFB139687476}"/>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2834C9CE-9BE7-4FFF-A2F3-3AE902E39868}"/>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D66F285A-4594-4C39-A468-62A7DFFD9695}"/>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4633945" y="0"/>
            <a:ext cx="13654055" cy="10287000"/>
          </a:xfrm>
          <a:prstGeom prst="rect">
            <a:avLst/>
          </a:prstGeom>
          <a:solidFill>
            <a:srgbClr val="FBF9F7"/>
          </a:solidFill>
        </p:spPr>
      </p:sp>
      <p:sp>
        <p:nvSpPr>
          <p:cNvPr id="3" name="Freeform 3"/>
          <p:cNvSpPr/>
          <p:nvPr/>
        </p:nvSpPr>
        <p:spPr>
          <a:xfrm>
            <a:off x="0" y="0"/>
            <a:ext cx="6615684" cy="10287000"/>
          </a:xfrm>
          <a:custGeom>
            <a:avLst/>
            <a:gdLst/>
            <a:ahLst/>
            <a:cxnLst/>
            <a:rect l="l" t="t" r="r" b="b"/>
            <a:pathLst>
              <a:path w="6615684" h="11468100">
                <a:moveTo>
                  <a:pt x="0" y="0"/>
                </a:moveTo>
                <a:lnTo>
                  <a:pt x="6615684" y="0"/>
                </a:lnTo>
                <a:lnTo>
                  <a:pt x="6615684" y="11468100"/>
                </a:lnTo>
                <a:lnTo>
                  <a:pt x="0" y="11468100"/>
                </a:lnTo>
                <a:lnTo>
                  <a:pt x="0" y="0"/>
                </a:lnTo>
                <a:close/>
              </a:path>
            </a:pathLst>
          </a:custGeom>
          <a:blipFill>
            <a:blip r:embed="rId2">
              <a:alphaModFix amt="15000"/>
            </a:blip>
            <a:stretch>
              <a:fillRect l="-80010" r="-80010"/>
            </a:stretch>
          </a:blipFill>
        </p:spPr>
      </p:sp>
      <p:sp>
        <p:nvSpPr>
          <p:cNvPr id="4" name="TextBox 4"/>
          <p:cNvSpPr txBox="1"/>
          <p:nvPr/>
        </p:nvSpPr>
        <p:spPr>
          <a:xfrm>
            <a:off x="6879507" y="2476040"/>
            <a:ext cx="10918102" cy="6100966"/>
          </a:xfrm>
          <a:prstGeom prst="rect">
            <a:avLst/>
          </a:prstGeom>
        </p:spPr>
        <p:txBody>
          <a:bodyPr lIns="0" tIns="0" rIns="0" bIns="0" rtlCol="0" anchor="t">
            <a:spAutoFit/>
          </a:bodyPr>
          <a:lstStyle/>
          <a:p>
            <a:pPr marL="586978" lvl="1" indent="-293489" algn="l">
              <a:lnSpc>
                <a:spcPts val="4078"/>
              </a:lnSpc>
              <a:buFont typeface="Arial"/>
              <a:buChar char="•"/>
            </a:pPr>
            <a:r>
              <a:rPr lang="en-US" sz="2718" b="1" i="1" spc="27" dirty="0">
                <a:solidFill>
                  <a:srgbClr val="022455"/>
                </a:solidFill>
                <a:latin typeface="Montserrat Light"/>
              </a:rPr>
              <a:t>Regulations do not address this explicitly.</a:t>
            </a:r>
          </a:p>
          <a:p>
            <a:pPr marL="586978" lvl="1" indent="-293489" algn="l">
              <a:lnSpc>
                <a:spcPts val="4078"/>
              </a:lnSpc>
              <a:buFont typeface="Arial"/>
              <a:buChar char="•"/>
            </a:pPr>
            <a:r>
              <a:rPr lang="en-US" sz="2718" spc="27">
                <a:solidFill>
                  <a:srgbClr val="022455"/>
                </a:solidFill>
                <a:latin typeface="Montserrat Light"/>
              </a:rPr>
              <a:t>IU </a:t>
            </a:r>
            <a:r>
              <a:rPr lang="en-US" sz="2718" spc="27" dirty="0">
                <a:solidFill>
                  <a:srgbClr val="022455"/>
                </a:solidFill>
                <a:latin typeface="Montserrat Light"/>
              </a:rPr>
              <a:t>has its own Title IX procedure and team.</a:t>
            </a:r>
          </a:p>
          <a:p>
            <a:pPr marL="586978" lvl="1" indent="-293489" algn="l">
              <a:lnSpc>
                <a:spcPts val="4078"/>
              </a:lnSpc>
              <a:buFont typeface="Arial"/>
              <a:buChar char="•"/>
            </a:pPr>
            <a:r>
              <a:rPr lang="en-US" sz="2718" spc="27" dirty="0">
                <a:solidFill>
                  <a:srgbClr val="022455"/>
                </a:solidFill>
                <a:latin typeface="Montserrat Light"/>
              </a:rPr>
              <a:t>Outside placements should be trained and should execute their grievance procedure if complaint is made.</a:t>
            </a:r>
          </a:p>
          <a:p>
            <a:pPr marL="586978" lvl="1" indent="-293489" algn="l">
              <a:lnSpc>
                <a:spcPts val="4078"/>
              </a:lnSpc>
              <a:buFont typeface="Arial"/>
              <a:buChar char="•"/>
            </a:pPr>
            <a:r>
              <a:rPr lang="en-US" sz="2718" spc="27" dirty="0">
                <a:solidFill>
                  <a:srgbClr val="022455"/>
                </a:solidFill>
                <a:latin typeface="Montserrat Light"/>
              </a:rPr>
              <a:t>If not, as LEA, responsibility is on the school district.</a:t>
            </a:r>
          </a:p>
          <a:p>
            <a:pPr marL="586978" lvl="1" indent="-293489" algn="l">
              <a:lnSpc>
                <a:spcPts val="4078"/>
              </a:lnSpc>
              <a:buFont typeface="Arial"/>
              <a:buChar char="•"/>
            </a:pPr>
            <a:r>
              <a:rPr lang="en-US" sz="2718" spc="27" dirty="0">
                <a:solidFill>
                  <a:srgbClr val="022455"/>
                </a:solidFill>
                <a:latin typeface="Montserrat Light"/>
              </a:rPr>
              <a:t>Best practice: </a:t>
            </a:r>
          </a:p>
          <a:p>
            <a:pPr marL="1044178" lvl="2" indent="-293489">
              <a:lnSpc>
                <a:spcPts val="4078"/>
              </a:lnSpc>
              <a:buFont typeface="Arial"/>
              <a:buChar char="•"/>
            </a:pPr>
            <a:r>
              <a:rPr lang="en-US" sz="2718" spc="27" dirty="0">
                <a:solidFill>
                  <a:srgbClr val="022455"/>
                </a:solidFill>
                <a:latin typeface="Montserrat Light"/>
              </a:rPr>
              <a:t>Work collaboratively.</a:t>
            </a:r>
          </a:p>
          <a:p>
            <a:pPr marL="1044178" lvl="2" indent="-293489">
              <a:lnSpc>
                <a:spcPts val="4078"/>
              </a:lnSpc>
              <a:buFont typeface="Arial"/>
              <a:buChar char="•"/>
            </a:pPr>
            <a:r>
              <a:rPr lang="en-US" sz="2718" spc="27" dirty="0">
                <a:solidFill>
                  <a:srgbClr val="022455"/>
                </a:solidFill>
                <a:latin typeface="Montserrat Light"/>
              </a:rPr>
              <a:t>Ensure policies are followed.</a:t>
            </a:r>
          </a:p>
          <a:p>
            <a:pPr marL="1044178" lvl="2" indent="-293489">
              <a:lnSpc>
                <a:spcPts val="4078"/>
              </a:lnSpc>
              <a:buFont typeface="Arial"/>
              <a:buChar char="•"/>
            </a:pPr>
            <a:r>
              <a:rPr lang="en-US" sz="2718" spc="27" dirty="0">
                <a:solidFill>
                  <a:srgbClr val="022455"/>
                </a:solidFill>
                <a:latin typeface="Montserrat Light"/>
              </a:rPr>
              <a:t>Check contracts and agreements have compliance language. </a:t>
            </a:r>
            <a:r>
              <a:rPr lang="en-US" sz="2718" i="1" spc="27" dirty="0">
                <a:solidFill>
                  <a:srgbClr val="022455"/>
                </a:solidFill>
                <a:latin typeface="Montserrat Light"/>
              </a:rPr>
              <a:t>(More on that later.)</a:t>
            </a:r>
          </a:p>
          <a:p>
            <a:pPr marL="586978" lvl="1" indent="-293489" algn="l">
              <a:lnSpc>
                <a:spcPts val="4078"/>
              </a:lnSpc>
              <a:buFont typeface="Arial"/>
              <a:buChar char="•"/>
            </a:pPr>
            <a:endParaRPr lang="en-US" sz="2718" spc="27" dirty="0">
              <a:solidFill>
                <a:srgbClr val="022455"/>
              </a:solidFill>
              <a:latin typeface="Montserrat Light"/>
            </a:endParaRPr>
          </a:p>
          <a:p>
            <a:pPr algn="r">
              <a:lnSpc>
                <a:spcPts val="2728"/>
              </a:lnSpc>
            </a:pPr>
            <a:endParaRPr lang="en-US" sz="1818" spc="18" dirty="0">
              <a:solidFill>
                <a:srgbClr val="940019"/>
              </a:solidFill>
              <a:latin typeface="Montserrat Light Bold"/>
            </a:endParaRPr>
          </a:p>
        </p:txBody>
      </p:sp>
      <p:sp>
        <p:nvSpPr>
          <p:cNvPr id="8" name="TextBox 8"/>
          <p:cNvSpPr txBox="1"/>
          <p:nvPr/>
        </p:nvSpPr>
        <p:spPr>
          <a:xfrm>
            <a:off x="6615684" y="1253842"/>
            <a:ext cx="10793350" cy="864917"/>
          </a:xfrm>
          <a:prstGeom prst="rect">
            <a:avLst/>
          </a:prstGeom>
        </p:spPr>
        <p:txBody>
          <a:bodyPr wrap="square" lIns="0" tIns="0" rIns="0" bIns="0" rtlCol="0" anchor="t">
            <a:spAutoFit/>
          </a:bodyPr>
          <a:lstStyle/>
          <a:p>
            <a:pPr algn="ctr">
              <a:lnSpc>
                <a:spcPts val="7209"/>
              </a:lnSpc>
            </a:pPr>
            <a:r>
              <a:rPr lang="en-US" sz="5149" dirty="0">
                <a:solidFill>
                  <a:srgbClr val="022455"/>
                </a:solidFill>
                <a:latin typeface="Merriweather Bold"/>
              </a:rPr>
              <a:t>Students at Outside Placement</a:t>
            </a:r>
          </a:p>
        </p:txBody>
      </p:sp>
      <p:grpSp>
        <p:nvGrpSpPr>
          <p:cNvPr id="9" name="Group 6">
            <a:extLst>
              <a:ext uri="{FF2B5EF4-FFF2-40B4-BE49-F238E27FC236}">
                <a16:creationId xmlns:a16="http://schemas.microsoft.com/office/drawing/2014/main" id="{D20E65FD-4BFA-40EB-921F-BFB139687476}"/>
              </a:ext>
            </a:extLst>
          </p:cNvPr>
          <p:cNvGrpSpPr/>
          <p:nvPr/>
        </p:nvGrpSpPr>
        <p:grpSpPr>
          <a:xfrm>
            <a:off x="0" y="9196665"/>
            <a:ext cx="18387538" cy="755055"/>
            <a:chOff x="0" y="0"/>
            <a:chExt cx="24926137" cy="1006740"/>
          </a:xfrm>
        </p:grpSpPr>
        <p:sp>
          <p:nvSpPr>
            <p:cNvPr id="10" name="AutoShape 7">
              <a:extLst>
                <a:ext uri="{FF2B5EF4-FFF2-40B4-BE49-F238E27FC236}">
                  <a16:creationId xmlns:a16="http://schemas.microsoft.com/office/drawing/2014/main" id="{2834C9CE-9BE7-4FFF-A2F3-3AE902E39868}"/>
                </a:ext>
              </a:extLst>
            </p:cNvPr>
            <p:cNvSpPr/>
            <p:nvPr/>
          </p:nvSpPr>
          <p:spPr>
            <a:xfrm>
              <a:off x="0" y="0"/>
              <a:ext cx="24926137" cy="131189"/>
            </a:xfrm>
            <a:prstGeom prst="rect">
              <a:avLst/>
            </a:prstGeom>
            <a:solidFill>
              <a:srgbClr val="022455"/>
            </a:solidFill>
          </p:spPr>
        </p:sp>
        <p:sp>
          <p:nvSpPr>
            <p:cNvPr id="11" name="TextBox 8">
              <a:extLst>
                <a:ext uri="{FF2B5EF4-FFF2-40B4-BE49-F238E27FC236}">
                  <a16:creationId xmlns:a16="http://schemas.microsoft.com/office/drawing/2014/main" id="{D66F285A-4594-4C39-A468-62A7DFFD9695}"/>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Tree>
    <p:extLst>
      <p:ext uri="{BB962C8B-B14F-4D97-AF65-F5344CB8AC3E}">
        <p14:creationId xmlns:p14="http://schemas.microsoft.com/office/powerpoint/2010/main" val="20800869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22455"/>
        </a:solidFill>
        <a:effectLst/>
      </p:bgPr>
    </p:bg>
    <p:spTree>
      <p:nvGrpSpPr>
        <p:cNvPr id="1" name=""/>
        <p:cNvGrpSpPr/>
        <p:nvPr/>
      </p:nvGrpSpPr>
      <p:grpSpPr>
        <a:xfrm>
          <a:off x="0" y="0"/>
          <a:ext cx="0" cy="0"/>
          <a:chOff x="0" y="0"/>
          <a:chExt cx="0" cy="0"/>
        </a:xfrm>
      </p:grpSpPr>
      <p:sp>
        <p:nvSpPr>
          <p:cNvPr id="2" name="AutoShape 2"/>
          <p:cNvSpPr/>
          <p:nvPr/>
        </p:nvSpPr>
        <p:spPr>
          <a:xfrm>
            <a:off x="0" y="9196665"/>
            <a:ext cx="18288000" cy="137835"/>
          </a:xfrm>
          <a:prstGeom prst="rect">
            <a:avLst/>
          </a:prstGeom>
          <a:solidFill>
            <a:srgbClr val="940019"/>
          </a:solidFill>
        </p:spPr>
      </p:sp>
      <p:sp>
        <p:nvSpPr>
          <p:cNvPr id="3" name="Freeform 3"/>
          <p:cNvSpPr/>
          <p:nvPr/>
        </p:nvSpPr>
        <p:spPr>
          <a:xfrm>
            <a:off x="7313740" y="1028700"/>
            <a:ext cx="3660520" cy="3660520"/>
          </a:xfrm>
          <a:custGeom>
            <a:avLst/>
            <a:gdLst/>
            <a:ahLst/>
            <a:cxnLst/>
            <a:rect l="l" t="t" r="r" b="b"/>
            <a:pathLst>
              <a:path w="3660520" h="3660520">
                <a:moveTo>
                  <a:pt x="0" y="0"/>
                </a:moveTo>
                <a:lnTo>
                  <a:pt x="3660520" y="0"/>
                </a:lnTo>
                <a:lnTo>
                  <a:pt x="3660520" y="3660520"/>
                </a:lnTo>
                <a:lnTo>
                  <a:pt x="0" y="3660520"/>
                </a:lnTo>
                <a:lnTo>
                  <a:pt x="0" y="0"/>
                </a:lnTo>
                <a:close/>
              </a:path>
            </a:pathLst>
          </a:custGeom>
          <a:blipFill>
            <a:blip r:embed="rId2"/>
            <a:stretch>
              <a:fillRect/>
            </a:stretch>
          </a:blipFill>
        </p:spPr>
      </p:sp>
      <p:sp>
        <p:nvSpPr>
          <p:cNvPr id="4" name="TextBox 4"/>
          <p:cNvSpPr txBox="1"/>
          <p:nvPr/>
        </p:nvSpPr>
        <p:spPr>
          <a:xfrm>
            <a:off x="1232476" y="9555480"/>
            <a:ext cx="15823048" cy="396240"/>
          </a:xfrm>
          <a:prstGeom prst="rect">
            <a:avLst/>
          </a:prstGeom>
        </p:spPr>
        <p:txBody>
          <a:bodyPr lIns="0" tIns="0" rIns="0" bIns="0" rtlCol="0" anchor="t">
            <a:spAutoFit/>
          </a:bodyPr>
          <a:lstStyle/>
          <a:p>
            <a:pPr algn="r">
              <a:lnSpc>
                <a:spcPts val="3359"/>
              </a:lnSpc>
            </a:pPr>
            <a:r>
              <a:rPr lang="en-US" sz="2400" spc="192" dirty="0">
                <a:solidFill>
                  <a:srgbClr val="FFFFFF"/>
                </a:solidFill>
                <a:latin typeface="Montserrat 1"/>
              </a:rPr>
              <a:t>Appel, Yost &amp; Zee LLP</a:t>
            </a:r>
          </a:p>
        </p:txBody>
      </p:sp>
      <p:grpSp>
        <p:nvGrpSpPr>
          <p:cNvPr id="5" name="Group 5"/>
          <p:cNvGrpSpPr/>
          <p:nvPr/>
        </p:nvGrpSpPr>
        <p:grpSpPr>
          <a:xfrm>
            <a:off x="3292458" y="4825618"/>
            <a:ext cx="11703084" cy="3332833"/>
            <a:chOff x="0" y="0"/>
            <a:chExt cx="15604111" cy="4443777"/>
          </a:xfrm>
        </p:grpSpPr>
        <p:sp>
          <p:nvSpPr>
            <p:cNvPr id="6" name="TextBox 6"/>
            <p:cNvSpPr txBox="1"/>
            <p:nvPr/>
          </p:nvSpPr>
          <p:spPr>
            <a:xfrm>
              <a:off x="395607" y="3798617"/>
              <a:ext cx="14812898" cy="645160"/>
            </a:xfrm>
            <a:prstGeom prst="rect">
              <a:avLst/>
            </a:prstGeom>
          </p:spPr>
          <p:txBody>
            <a:bodyPr lIns="0" tIns="0" rIns="0" bIns="0" rtlCol="0" anchor="t">
              <a:spAutoFit/>
            </a:bodyPr>
            <a:lstStyle/>
            <a:p>
              <a:pPr algn="ctr">
                <a:lnSpc>
                  <a:spcPts val="4200"/>
                </a:lnSpc>
              </a:pPr>
              <a:endParaRPr dirty="0"/>
            </a:p>
          </p:txBody>
        </p:sp>
        <p:sp>
          <p:nvSpPr>
            <p:cNvPr id="7" name="TextBox 7"/>
            <p:cNvSpPr txBox="1"/>
            <p:nvPr/>
          </p:nvSpPr>
          <p:spPr>
            <a:xfrm>
              <a:off x="0" y="-66675"/>
              <a:ext cx="15604111" cy="3035088"/>
            </a:xfrm>
            <a:prstGeom prst="rect">
              <a:avLst/>
            </a:prstGeom>
          </p:spPr>
          <p:txBody>
            <a:bodyPr lIns="0" tIns="0" rIns="0" bIns="0" rtlCol="0" anchor="t">
              <a:spAutoFit/>
            </a:bodyPr>
            <a:lstStyle/>
            <a:p>
              <a:pPr algn="ctr">
                <a:lnSpc>
                  <a:spcPts val="9169"/>
                </a:lnSpc>
              </a:pPr>
              <a:r>
                <a:rPr lang="en-US" sz="6999" spc="202" dirty="0">
                  <a:solidFill>
                    <a:srgbClr val="FFFFFF"/>
                  </a:solidFill>
                  <a:latin typeface="Merriweather"/>
                </a:rPr>
                <a:t>Pregnancy or</a:t>
              </a:r>
            </a:p>
            <a:p>
              <a:pPr algn="ctr">
                <a:lnSpc>
                  <a:spcPts val="9169"/>
                </a:lnSpc>
              </a:pPr>
              <a:r>
                <a:rPr lang="en-US" sz="6999" spc="202" dirty="0">
                  <a:solidFill>
                    <a:srgbClr val="FFFFFF"/>
                  </a:solidFill>
                  <a:latin typeface="Merriweather"/>
                </a:rPr>
                <a:t>Related Conditions</a:t>
              </a:r>
            </a:p>
          </p:txBody>
        </p:sp>
      </p:gr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6">
            <a:extLst>
              <a:ext uri="{FF2B5EF4-FFF2-40B4-BE49-F238E27FC236}">
                <a16:creationId xmlns:a16="http://schemas.microsoft.com/office/drawing/2014/main" id="{CCA3AFE2-4D3E-48AF-AE5E-506B7060CBD2}"/>
              </a:ext>
            </a:extLst>
          </p:cNvPr>
          <p:cNvGrpSpPr/>
          <p:nvPr/>
        </p:nvGrpSpPr>
        <p:grpSpPr>
          <a:xfrm>
            <a:off x="0" y="9196665"/>
            <a:ext cx="18387538" cy="755055"/>
            <a:chOff x="0" y="0"/>
            <a:chExt cx="24926137" cy="1006740"/>
          </a:xfrm>
        </p:grpSpPr>
        <p:sp>
          <p:nvSpPr>
            <p:cNvPr id="11" name="AutoShape 7">
              <a:extLst>
                <a:ext uri="{FF2B5EF4-FFF2-40B4-BE49-F238E27FC236}">
                  <a16:creationId xmlns:a16="http://schemas.microsoft.com/office/drawing/2014/main" id="{7368D346-1C62-4AD8-B9C7-A687ECC48CA0}"/>
                </a:ext>
              </a:extLst>
            </p:cNvPr>
            <p:cNvSpPr/>
            <p:nvPr/>
          </p:nvSpPr>
          <p:spPr>
            <a:xfrm>
              <a:off x="0" y="0"/>
              <a:ext cx="24926137" cy="131189"/>
            </a:xfrm>
            <a:prstGeom prst="rect">
              <a:avLst/>
            </a:prstGeom>
            <a:solidFill>
              <a:srgbClr val="022455"/>
            </a:solidFill>
          </p:spPr>
        </p:sp>
        <p:sp>
          <p:nvSpPr>
            <p:cNvPr id="12" name="TextBox 8">
              <a:extLst>
                <a:ext uri="{FF2B5EF4-FFF2-40B4-BE49-F238E27FC236}">
                  <a16:creationId xmlns:a16="http://schemas.microsoft.com/office/drawing/2014/main" id="{30C67C73-2715-49A4-8D7D-F38082A52789}"/>
                </a:ext>
              </a:extLst>
            </p:cNvPr>
            <p:cNvSpPr txBox="1"/>
            <p:nvPr/>
          </p:nvSpPr>
          <p:spPr>
            <a:xfrm>
              <a:off x="1914370" y="481595"/>
              <a:ext cx="21097398" cy="525145"/>
            </a:xfrm>
            <a:prstGeom prst="rect">
              <a:avLst/>
            </a:prstGeom>
          </p:spPr>
          <p:txBody>
            <a:bodyPr lIns="0" tIns="0" rIns="0" bIns="0" rtlCol="0" anchor="t">
              <a:spAutoFit/>
            </a:bodyPr>
            <a:lstStyle/>
            <a:p>
              <a:pPr algn="r">
                <a:lnSpc>
                  <a:spcPts val="3359"/>
                </a:lnSpc>
              </a:pPr>
              <a:r>
                <a:rPr lang="en-US" sz="2400" spc="192" dirty="0">
                  <a:solidFill>
                    <a:srgbClr val="940019"/>
                  </a:solidFill>
                  <a:latin typeface="Montserrat Classic"/>
                </a:rPr>
                <a:t>Appel, Yost &amp; Zee LLP </a:t>
              </a:r>
            </a:p>
          </p:txBody>
        </p:sp>
      </p:grpSp>
      <p:sp>
        <p:nvSpPr>
          <p:cNvPr id="2" name="TextBox 2"/>
          <p:cNvSpPr txBox="1"/>
          <p:nvPr/>
        </p:nvSpPr>
        <p:spPr>
          <a:xfrm>
            <a:off x="806628" y="2078804"/>
            <a:ext cx="5208393" cy="4009198"/>
          </a:xfrm>
          <a:prstGeom prst="rect">
            <a:avLst/>
          </a:prstGeom>
        </p:spPr>
        <p:txBody>
          <a:bodyPr lIns="0" tIns="0" rIns="0" bIns="0" rtlCol="0" anchor="t">
            <a:spAutoFit/>
          </a:bodyPr>
          <a:lstStyle/>
          <a:p>
            <a:pPr algn="ctr">
              <a:lnSpc>
                <a:spcPts val="4202"/>
              </a:lnSpc>
            </a:pPr>
            <a:r>
              <a:rPr lang="en-US" sz="2747" b="1" u="sng" dirty="0">
                <a:solidFill>
                  <a:srgbClr val="022455"/>
                </a:solidFill>
                <a:latin typeface="Montserrat Light"/>
                <a:ea typeface="Montserrat Light"/>
              </a:rPr>
              <a:t>§106.2</a:t>
            </a:r>
          </a:p>
          <a:p>
            <a:pPr algn="l">
              <a:lnSpc>
                <a:spcPts val="4202"/>
              </a:lnSpc>
            </a:pPr>
            <a:r>
              <a:rPr lang="en-US" sz="2747" dirty="0">
                <a:solidFill>
                  <a:srgbClr val="022455"/>
                </a:solidFill>
                <a:latin typeface="Montserrat Light"/>
              </a:rPr>
              <a:t>Pregnancy, childbirth, termination of pregnancy, or lactation</a:t>
            </a:r>
          </a:p>
          <a:p>
            <a:pPr algn="l">
              <a:lnSpc>
                <a:spcPts val="2366"/>
              </a:lnSpc>
            </a:pPr>
            <a:endParaRPr lang="en-US" sz="2747" dirty="0">
              <a:solidFill>
                <a:srgbClr val="022455"/>
              </a:solidFill>
              <a:latin typeface="Montserrat Light"/>
            </a:endParaRPr>
          </a:p>
          <a:p>
            <a:pPr algn="l">
              <a:lnSpc>
                <a:spcPts val="4202"/>
              </a:lnSpc>
            </a:pPr>
            <a:r>
              <a:rPr lang="en-US" sz="2747" dirty="0">
                <a:solidFill>
                  <a:srgbClr val="022455"/>
                </a:solidFill>
                <a:latin typeface="Montserrat Light"/>
              </a:rPr>
              <a:t>Includes medical conditions related to and recovery from each.</a:t>
            </a:r>
          </a:p>
        </p:txBody>
      </p:sp>
      <p:grpSp>
        <p:nvGrpSpPr>
          <p:cNvPr id="4" name="Group 4"/>
          <p:cNvGrpSpPr>
            <a:grpSpLocks noChangeAspect="1"/>
          </p:cNvGrpSpPr>
          <p:nvPr/>
        </p:nvGrpSpPr>
        <p:grpSpPr>
          <a:xfrm>
            <a:off x="13059055" y="0"/>
            <a:ext cx="5228945" cy="10287000"/>
            <a:chOff x="0" y="0"/>
            <a:chExt cx="6350000" cy="6350000"/>
          </a:xfrm>
        </p:grpSpPr>
        <p:sp>
          <p:nvSpPr>
            <p:cNvPr id="5" name="Freeform 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61" r="-25061"/>
              </a:stretch>
            </a:blipFill>
          </p:spPr>
        </p:sp>
      </p:grpSp>
      <p:grpSp>
        <p:nvGrpSpPr>
          <p:cNvPr id="6" name="Group 6"/>
          <p:cNvGrpSpPr/>
          <p:nvPr/>
        </p:nvGrpSpPr>
        <p:grpSpPr>
          <a:xfrm>
            <a:off x="13059055" y="0"/>
            <a:ext cx="5228945" cy="10287000"/>
            <a:chOff x="0" y="0"/>
            <a:chExt cx="1768803" cy="3479800"/>
          </a:xfrm>
        </p:grpSpPr>
        <p:sp>
          <p:nvSpPr>
            <p:cNvPr id="7" name="Freeform 7"/>
            <p:cNvSpPr/>
            <p:nvPr/>
          </p:nvSpPr>
          <p:spPr>
            <a:xfrm>
              <a:off x="0" y="0"/>
              <a:ext cx="1768803" cy="3479800"/>
            </a:xfrm>
            <a:custGeom>
              <a:avLst/>
              <a:gdLst/>
              <a:ahLst/>
              <a:cxnLst/>
              <a:rect l="l" t="t" r="r" b="b"/>
              <a:pathLst>
                <a:path w="1768803" h="3479800">
                  <a:moveTo>
                    <a:pt x="0" y="0"/>
                  </a:moveTo>
                  <a:lnTo>
                    <a:pt x="1768803" y="0"/>
                  </a:lnTo>
                  <a:lnTo>
                    <a:pt x="1768803" y="3479800"/>
                  </a:lnTo>
                  <a:lnTo>
                    <a:pt x="0" y="3479800"/>
                  </a:lnTo>
                  <a:close/>
                </a:path>
              </a:pathLst>
            </a:custGeom>
            <a:solidFill>
              <a:srgbClr val="022455">
                <a:alpha val="62745"/>
              </a:srgbClr>
            </a:solidFill>
          </p:spPr>
        </p:sp>
      </p:grpSp>
      <p:sp>
        <p:nvSpPr>
          <p:cNvPr id="8" name="TextBox 8"/>
          <p:cNvSpPr txBox="1"/>
          <p:nvPr/>
        </p:nvSpPr>
        <p:spPr>
          <a:xfrm>
            <a:off x="509583" y="615125"/>
            <a:ext cx="12549472" cy="808101"/>
          </a:xfrm>
          <a:prstGeom prst="rect">
            <a:avLst/>
          </a:prstGeom>
        </p:spPr>
        <p:txBody>
          <a:bodyPr lIns="0" tIns="0" rIns="0" bIns="0" rtlCol="0" anchor="t">
            <a:spAutoFit/>
          </a:bodyPr>
          <a:lstStyle/>
          <a:p>
            <a:pPr algn="ctr">
              <a:lnSpc>
                <a:spcPts val="6552"/>
              </a:lnSpc>
            </a:pPr>
            <a:r>
              <a:rPr lang="en-US" sz="5200" spc="46" dirty="0">
                <a:solidFill>
                  <a:srgbClr val="022455"/>
                </a:solidFill>
                <a:latin typeface="Merriweather Bold"/>
              </a:rPr>
              <a:t>Definitions and Notice</a:t>
            </a:r>
          </a:p>
        </p:txBody>
      </p:sp>
      <p:sp>
        <p:nvSpPr>
          <p:cNvPr id="9" name="TextBox 9"/>
          <p:cNvSpPr txBox="1"/>
          <p:nvPr/>
        </p:nvSpPr>
        <p:spPr>
          <a:xfrm>
            <a:off x="6324600" y="2078804"/>
            <a:ext cx="6410722" cy="5319790"/>
          </a:xfrm>
          <a:prstGeom prst="rect">
            <a:avLst/>
          </a:prstGeom>
        </p:spPr>
        <p:txBody>
          <a:bodyPr wrap="square" lIns="0" tIns="0" rIns="0" bIns="0" rtlCol="0" anchor="t">
            <a:spAutoFit/>
          </a:bodyPr>
          <a:lstStyle/>
          <a:p>
            <a:pPr algn="ctr">
              <a:lnSpc>
                <a:spcPts val="4202"/>
              </a:lnSpc>
            </a:pPr>
            <a:r>
              <a:rPr lang="en-US" sz="2747" b="1" u="sng" dirty="0">
                <a:solidFill>
                  <a:srgbClr val="022455"/>
                </a:solidFill>
                <a:latin typeface="Montserrat Light"/>
                <a:ea typeface="Montserrat Light"/>
              </a:rPr>
              <a:t>§106.40</a:t>
            </a:r>
          </a:p>
          <a:p>
            <a:pPr algn="l">
              <a:lnSpc>
                <a:spcPts val="4202"/>
              </a:lnSpc>
            </a:pPr>
            <a:r>
              <a:rPr lang="en-US" sz="2747" dirty="0">
                <a:solidFill>
                  <a:srgbClr val="022455"/>
                </a:solidFill>
                <a:latin typeface="Montserrat Light"/>
              </a:rPr>
              <a:t>When an employee learns of a student’s pregnancy or related condition, the employee must provide the Title IX Coordinator’s contact information and inform them that the Title IX Coordinator can coordinate specific actions to prevent sex discrimination and ensure student’s equal access.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6132</TotalTime>
  <Words>9191</Words>
  <Application>Microsoft Office PowerPoint</Application>
  <PresentationFormat>Custom</PresentationFormat>
  <Paragraphs>1058</Paragraphs>
  <Slides>133</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133</vt:i4>
      </vt:variant>
    </vt:vector>
  </HeadingPairs>
  <TitlesOfParts>
    <vt:vector size="148" baseType="lpstr">
      <vt:lpstr>Calibri</vt:lpstr>
      <vt:lpstr>Montserrat Light</vt:lpstr>
      <vt:lpstr>Montserrat 2</vt:lpstr>
      <vt:lpstr>Merriweather</vt:lpstr>
      <vt:lpstr>Montserrat 2 Bold</vt:lpstr>
      <vt:lpstr>Merriweather Bold</vt:lpstr>
      <vt:lpstr>Montserrat Classic</vt:lpstr>
      <vt:lpstr>Montserrat Light Italics</vt:lpstr>
      <vt:lpstr>Montserrat Light Bold</vt:lpstr>
      <vt:lpstr>Montserrat 2 Italics</vt:lpstr>
      <vt:lpstr>Montserrat 1</vt:lpstr>
      <vt:lpstr>Wingdings</vt:lpstr>
      <vt:lpstr>Montserrat 1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Title IX Presentation</dc:title>
  <dc:creator>Deirdre White</dc:creator>
  <cp:lastModifiedBy>Thomas Dianne</cp:lastModifiedBy>
  <cp:revision>206</cp:revision>
  <cp:lastPrinted>2024-06-05T00:30:52Z</cp:lastPrinted>
  <dcterms:created xsi:type="dcterms:W3CDTF">2006-08-16T00:00:00Z</dcterms:created>
  <dcterms:modified xsi:type="dcterms:W3CDTF">2024-09-03T15:17:02Z</dcterms:modified>
  <dc:identifier>DAGGn8oXiGE</dc:identifier>
</cp:coreProperties>
</file>